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332" r:id="rId3"/>
    <p:sldId id="258" r:id="rId4"/>
    <p:sldId id="257" r:id="rId5"/>
    <p:sldId id="353" r:id="rId6"/>
    <p:sldId id="354" r:id="rId7"/>
    <p:sldId id="355" r:id="rId8"/>
    <p:sldId id="356" r:id="rId9"/>
    <p:sldId id="334" r:id="rId10"/>
    <p:sldId id="335" r:id="rId11"/>
    <p:sldId id="264" r:id="rId12"/>
    <p:sldId id="336" r:id="rId13"/>
    <p:sldId id="337" r:id="rId14"/>
    <p:sldId id="338" r:id="rId15"/>
    <p:sldId id="340" r:id="rId16"/>
    <p:sldId id="341" r:id="rId17"/>
    <p:sldId id="266"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0" d="100"/>
          <a:sy n="80" d="100"/>
        </p:scale>
        <p:origin x="58" y="1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19E64-83A5-401F-8F61-2514F8F0E731}"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8A14E126-0A23-41A8-84B9-01AC83F369FA}">
      <dgm:prSet/>
      <dgm:spPr/>
      <dgm:t>
        <a:bodyPr/>
        <a:lstStyle/>
        <a:p>
          <a:r>
            <a:rPr lang="en-US"/>
            <a:t>We have lived through a pandemic.  (In case you didn’t know)</a:t>
          </a:r>
        </a:p>
      </dgm:t>
    </dgm:pt>
    <dgm:pt modelId="{8FA9FB09-66CD-484B-8CD5-9A8FC2D4BE72}" type="parTrans" cxnId="{49908BA6-5AE6-40F2-AC71-F599BD2973B3}">
      <dgm:prSet/>
      <dgm:spPr/>
      <dgm:t>
        <a:bodyPr/>
        <a:lstStyle/>
        <a:p>
          <a:endParaRPr lang="en-US"/>
        </a:p>
      </dgm:t>
    </dgm:pt>
    <dgm:pt modelId="{5642EDF7-A2F4-446D-80EA-AA8A1316E40B}" type="sibTrans" cxnId="{49908BA6-5AE6-40F2-AC71-F599BD2973B3}">
      <dgm:prSet/>
      <dgm:spPr/>
      <dgm:t>
        <a:bodyPr/>
        <a:lstStyle/>
        <a:p>
          <a:endParaRPr lang="en-US"/>
        </a:p>
      </dgm:t>
    </dgm:pt>
    <dgm:pt modelId="{8069E5C1-1D62-4FAB-8B09-9E3125276620}">
      <dgm:prSet/>
      <dgm:spPr/>
      <dgm:t>
        <a:bodyPr/>
        <a:lstStyle/>
        <a:p>
          <a:r>
            <a:rPr lang="en-US"/>
            <a:t>COVID-19 has increased the risk for complicated grief</a:t>
          </a:r>
        </a:p>
      </dgm:t>
    </dgm:pt>
    <dgm:pt modelId="{2A94EFF5-44DB-4CBD-AD05-04EAF043EE9A}" type="parTrans" cxnId="{D3D5B6E3-1A39-41A0-8388-21CF89ED441B}">
      <dgm:prSet/>
      <dgm:spPr/>
      <dgm:t>
        <a:bodyPr/>
        <a:lstStyle/>
        <a:p>
          <a:endParaRPr lang="en-US"/>
        </a:p>
      </dgm:t>
    </dgm:pt>
    <dgm:pt modelId="{A16CC50E-4CCA-4D33-9F15-93130BC1049D}" type="sibTrans" cxnId="{D3D5B6E3-1A39-41A0-8388-21CF89ED441B}">
      <dgm:prSet/>
      <dgm:spPr/>
      <dgm:t>
        <a:bodyPr/>
        <a:lstStyle/>
        <a:p>
          <a:endParaRPr lang="en-US"/>
        </a:p>
      </dgm:t>
    </dgm:pt>
    <dgm:pt modelId="{E30BA39E-139C-4856-993F-5734C74C8CE1}">
      <dgm:prSet/>
      <dgm:spPr/>
      <dgm:t>
        <a:bodyPr/>
        <a:lstStyle/>
        <a:p>
          <a:r>
            <a:rPr lang="en-US"/>
            <a:t>Marginalized groups were impacted at higher rates  by COVID-19</a:t>
          </a:r>
        </a:p>
      </dgm:t>
    </dgm:pt>
    <dgm:pt modelId="{BBAE5082-6D94-437B-8B79-C5DD1BECA045}" type="parTrans" cxnId="{0D626C6A-563A-482D-B040-9F0942154245}">
      <dgm:prSet/>
      <dgm:spPr/>
      <dgm:t>
        <a:bodyPr/>
        <a:lstStyle/>
        <a:p>
          <a:endParaRPr lang="en-US"/>
        </a:p>
      </dgm:t>
    </dgm:pt>
    <dgm:pt modelId="{2AA82A95-6ABD-41A9-98C8-8C30B2140298}" type="sibTrans" cxnId="{0D626C6A-563A-482D-B040-9F0942154245}">
      <dgm:prSet/>
      <dgm:spPr/>
      <dgm:t>
        <a:bodyPr/>
        <a:lstStyle/>
        <a:p>
          <a:endParaRPr lang="en-US"/>
        </a:p>
      </dgm:t>
    </dgm:pt>
    <dgm:pt modelId="{7AF73BCE-1EDC-42C7-BD95-341D96D1BE29}">
      <dgm:prSet/>
      <dgm:spPr/>
      <dgm:t>
        <a:bodyPr/>
        <a:lstStyle/>
        <a:p>
          <a:r>
            <a:rPr lang="en-US"/>
            <a:t>WE must give voice to the stories and narratives too often neglected </a:t>
          </a:r>
        </a:p>
      </dgm:t>
    </dgm:pt>
    <dgm:pt modelId="{A26B0085-F2F6-498B-A1C9-7982AC87CFAA}" type="parTrans" cxnId="{96C5B583-5B4E-421B-9CCE-920A3DDE15E1}">
      <dgm:prSet/>
      <dgm:spPr/>
      <dgm:t>
        <a:bodyPr/>
        <a:lstStyle/>
        <a:p>
          <a:endParaRPr lang="en-US"/>
        </a:p>
      </dgm:t>
    </dgm:pt>
    <dgm:pt modelId="{CED76405-040F-451D-8600-D81178092707}" type="sibTrans" cxnId="{96C5B583-5B4E-421B-9CCE-920A3DDE15E1}">
      <dgm:prSet/>
      <dgm:spPr/>
      <dgm:t>
        <a:bodyPr/>
        <a:lstStyle/>
        <a:p>
          <a:endParaRPr lang="en-US"/>
        </a:p>
      </dgm:t>
    </dgm:pt>
    <dgm:pt modelId="{34CA85F7-B68F-462C-AE96-2827F04B3AA2}" type="pres">
      <dgm:prSet presAssocID="{FA219E64-83A5-401F-8F61-2514F8F0E731}" presName="vert0" presStyleCnt="0">
        <dgm:presLayoutVars>
          <dgm:dir/>
          <dgm:animOne val="branch"/>
          <dgm:animLvl val="lvl"/>
        </dgm:presLayoutVars>
      </dgm:prSet>
      <dgm:spPr/>
    </dgm:pt>
    <dgm:pt modelId="{5A964DB9-B56D-4135-8FC7-4F4468F712C9}" type="pres">
      <dgm:prSet presAssocID="{8A14E126-0A23-41A8-84B9-01AC83F369FA}" presName="thickLine" presStyleLbl="alignNode1" presStyleIdx="0" presStyleCnt="4"/>
      <dgm:spPr/>
    </dgm:pt>
    <dgm:pt modelId="{6C8369CF-8F6B-4CAB-AC4F-91BA6867EAB3}" type="pres">
      <dgm:prSet presAssocID="{8A14E126-0A23-41A8-84B9-01AC83F369FA}" presName="horz1" presStyleCnt="0"/>
      <dgm:spPr/>
    </dgm:pt>
    <dgm:pt modelId="{B562D448-B6DA-4D87-8CC9-59422F761A25}" type="pres">
      <dgm:prSet presAssocID="{8A14E126-0A23-41A8-84B9-01AC83F369FA}" presName="tx1" presStyleLbl="revTx" presStyleIdx="0" presStyleCnt="4"/>
      <dgm:spPr/>
    </dgm:pt>
    <dgm:pt modelId="{C283AD4E-D491-4A1D-AB59-A06479852E34}" type="pres">
      <dgm:prSet presAssocID="{8A14E126-0A23-41A8-84B9-01AC83F369FA}" presName="vert1" presStyleCnt="0"/>
      <dgm:spPr/>
    </dgm:pt>
    <dgm:pt modelId="{E27600E1-9FF4-46AA-923C-864D321ACB2F}" type="pres">
      <dgm:prSet presAssocID="{8069E5C1-1D62-4FAB-8B09-9E3125276620}" presName="thickLine" presStyleLbl="alignNode1" presStyleIdx="1" presStyleCnt="4"/>
      <dgm:spPr/>
    </dgm:pt>
    <dgm:pt modelId="{A7B9CD96-C60D-428B-B594-A43DD0350570}" type="pres">
      <dgm:prSet presAssocID="{8069E5C1-1D62-4FAB-8B09-9E3125276620}" presName="horz1" presStyleCnt="0"/>
      <dgm:spPr/>
    </dgm:pt>
    <dgm:pt modelId="{DFE9231D-2371-4CF2-AFCF-7D2273E22581}" type="pres">
      <dgm:prSet presAssocID="{8069E5C1-1D62-4FAB-8B09-9E3125276620}" presName="tx1" presStyleLbl="revTx" presStyleIdx="1" presStyleCnt="4"/>
      <dgm:spPr/>
    </dgm:pt>
    <dgm:pt modelId="{60A259D6-32A3-4053-ADF3-1DE467045296}" type="pres">
      <dgm:prSet presAssocID="{8069E5C1-1D62-4FAB-8B09-9E3125276620}" presName="vert1" presStyleCnt="0"/>
      <dgm:spPr/>
    </dgm:pt>
    <dgm:pt modelId="{6D7D2817-B1C4-4592-B9D3-10CFBD3AF913}" type="pres">
      <dgm:prSet presAssocID="{E30BA39E-139C-4856-993F-5734C74C8CE1}" presName="thickLine" presStyleLbl="alignNode1" presStyleIdx="2" presStyleCnt="4"/>
      <dgm:spPr/>
    </dgm:pt>
    <dgm:pt modelId="{175DED7D-BDAD-4F90-A050-C05EC737E522}" type="pres">
      <dgm:prSet presAssocID="{E30BA39E-139C-4856-993F-5734C74C8CE1}" presName="horz1" presStyleCnt="0"/>
      <dgm:spPr/>
    </dgm:pt>
    <dgm:pt modelId="{A7FEA65F-1E15-4EC4-9B60-40408D0BF302}" type="pres">
      <dgm:prSet presAssocID="{E30BA39E-139C-4856-993F-5734C74C8CE1}" presName="tx1" presStyleLbl="revTx" presStyleIdx="2" presStyleCnt="4"/>
      <dgm:spPr/>
    </dgm:pt>
    <dgm:pt modelId="{3980FC42-8874-44B9-8948-B544A281892E}" type="pres">
      <dgm:prSet presAssocID="{E30BA39E-139C-4856-993F-5734C74C8CE1}" presName="vert1" presStyleCnt="0"/>
      <dgm:spPr/>
    </dgm:pt>
    <dgm:pt modelId="{FCCB6B43-F438-4341-AEB9-054080A8382C}" type="pres">
      <dgm:prSet presAssocID="{7AF73BCE-1EDC-42C7-BD95-341D96D1BE29}" presName="thickLine" presStyleLbl="alignNode1" presStyleIdx="3" presStyleCnt="4"/>
      <dgm:spPr/>
    </dgm:pt>
    <dgm:pt modelId="{5BD3F1F8-6076-417E-A00D-BF7BDCE9F33C}" type="pres">
      <dgm:prSet presAssocID="{7AF73BCE-1EDC-42C7-BD95-341D96D1BE29}" presName="horz1" presStyleCnt="0"/>
      <dgm:spPr/>
    </dgm:pt>
    <dgm:pt modelId="{27EC736C-FBFA-453E-AFD3-6B42713CA9C4}" type="pres">
      <dgm:prSet presAssocID="{7AF73BCE-1EDC-42C7-BD95-341D96D1BE29}" presName="tx1" presStyleLbl="revTx" presStyleIdx="3" presStyleCnt="4"/>
      <dgm:spPr/>
    </dgm:pt>
    <dgm:pt modelId="{8AC98F04-0886-4B30-AA4F-A43A7577610D}" type="pres">
      <dgm:prSet presAssocID="{7AF73BCE-1EDC-42C7-BD95-341D96D1BE29}" presName="vert1" presStyleCnt="0"/>
      <dgm:spPr/>
    </dgm:pt>
  </dgm:ptLst>
  <dgm:cxnLst>
    <dgm:cxn modelId="{11B26608-083B-4666-94F3-C73DE1F49D33}" type="presOf" srcId="{7AF73BCE-1EDC-42C7-BD95-341D96D1BE29}" destId="{27EC736C-FBFA-453E-AFD3-6B42713CA9C4}" srcOrd="0" destOrd="0" presId="urn:microsoft.com/office/officeart/2008/layout/LinedList"/>
    <dgm:cxn modelId="{F4EF522E-BDEE-47D8-BDD2-843DAB1B8145}" type="presOf" srcId="{8069E5C1-1D62-4FAB-8B09-9E3125276620}" destId="{DFE9231D-2371-4CF2-AFCF-7D2273E22581}" srcOrd="0" destOrd="0" presId="urn:microsoft.com/office/officeart/2008/layout/LinedList"/>
    <dgm:cxn modelId="{35CAC03E-0024-4F22-A379-ACEF82325B17}" type="presOf" srcId="{E30BA39E-139C-4856-993F-5734C74C8CE1}" destId="{A7FEA65F-1E15-4EC4-9B60-40408D0BF302}" srcOrd="0" destOrd="0" presId="urn:microsoft.com/office/officeart/2008/layout/LinedList"/>
    <dgm:cxn modelId="{0D626C6A-563A-482D-B040-9F0942154245}" srcId="{FA219E64-83A5-401F-8F61-2514F8F0E731}" destId="{E30BA39E-139C-4856-993F-5734C74C8CE1}" srcOrd="2" destOrd="0" parTransId="{BBAE5082-6D94-437B-8B79-C5DD1BECA045}" sibTransId="{2AA82A95-6ABD-41A9-98C8-8C30B2140298}"/>
    <dgm:cxn modelId="{10418475-ADF4-4FED-B95E-20B15A2058B0}" type="presOf" srcId="{8A14E126-0A23-41A8-84B9-01AC83F369FA}" destId="{B562D448-B6DA-4D87-8CC9-59422F761A25}" srcOrd="0" destOrd="0" presId="urn:microsoft.com/office/officeart/2008/layout/LinedList"/>
    <dgm:cxn modelId="{13B0F375-7EB7-4BC1-8E19-B0FF6CC2BE8A}" type="presOf" srcId="{FA219E64-83A5-401F-8F61-2514F8F0E731}" destId="{34CA85F7-B68F-462C-AE96-2827F04B3AA2}" srcOrd="0" destOrd="0" presId="urn:microsoft.com/office/officeart/2008/layout/LinedList"/>
    <dgm:cxn modelId="{96C5B583-5B4E-421B-9CCE-920A3DDE15E1}" srcId="{FA219E64-83A5-401F-8F61-2514F8F0E731}" destId="{7AF73BCE-1EDC-42C7-BD95-341D96D1BE29}" srcOrd="3" destOrd="0" parTransId="{A26B0085-F2F6-498B-A1C9-7982AC87CFAA}" sibTransId="{CED76405-040F-451D-8600-D81178092707}"/>
    <dgm:cxn modelId="{49908BA6-5AE6-40F2-AC71-F599BD2973B3}" srcId="{FA219E64-83A5-401F-8F61-2514F8F0E731}" destId="{8A14E126-0A23-41A8-84B9-01AC83F369FA}" srcOrd="0" destOrd="0" parTransId="{8FA9FB09-66CD-484B-8CD5-9A8FC2D4BE72}" sibTransId="{5642EDF7-A2F4-446D-80EA-AA8A1316E40B}"/>
    <dgm:cxn modelId="{D3D5B6E3-1A39-41A0-8388-21CF89ED441B}" srcId="{FA219E64-83A5-401F-8F61-2514F8F0E731}" destId="{8069E5C1-1D62-4FAB-8B09-9E3125276620}" srcOrd="1" destOrd="0" parTransId="{2A94EFF5-44DB-4CBD-AD05-04EAF043EE9A}" sibTransId="{A16CC50E-4CCA-4D33-9F15-93130BC1049D}"/>
    <dgm:cxn modelId="{9B03E024-E6DB-4E5E-981C-88D3345CE824}" type="presParOf" srcId="{34CA85F7-B68F-462C-AE96-2827F04B3AA2}" destId="{5A964DB9-B56D-4135-8FC7-4F4468F712C9}" srcOrd="0" destOrd="0" presId="urn:microsoft.com/office/officeart/2008/layout/LinedList"/>
    <dgm:cxn modelId="{A8DD664E-F66D-4C49-AE05-CB88612836F9}" type="presParOf" srcId="{34CA85F7-B68F-462C-AE96-2827F04B3AA2}" destId="{6C8369CF-8F6B-4CAB-AC4F-91BA6867EAB3}" srcOrd="1" destOrd="0" presId="urn:microsoft.com/office/officeart/2008/layout/LinedList"/>
    <dgm:cxn modelId="{506AF92C-AFD1-4B49-81DF-74F50207CDC0}" type="presParOf" srcId="{6C8369CF-8F6B-4CAB-AC4F-91BA6867EAB3}" destId="{B562D448-B6DA-4D87-8CC9-59422F761A25}" srcOrd="0" destOrd="0" presId="urn:microsoft.com/office/officeart/2008/layout/LinedList"/>
    <dgm:cxn modelId="{98195A2E-7585-490E-B329-86146416D36A}" type="presParOf" srcId="{6C8369CF-8F6B-4CAB-AC4F-91BA6867EAB3}" destId="{C283AD4E-D491-4A1D-AB59-A06479852E34}" srcOrd="1" destOrd="0" presId="urn:microsoft.com/office/officeart/2008/layout/LinedList"/>
    <dgm:cxn modelId="{7022FFE7-EC58-478A-9607-E3297016210B}" type="presParOf" srcId="{34CA85F7-B68F-462C-AE96-2827F04B3AA2}" destId="{E27600E1-9FF4-46AA-923C-864D321ACB2F}" srcOrd="2" destOrd="0" presId="urn:microsoft.com/office/officeart/2008/layout/LinedList"/>
    <dgm:cxn modelId="{17D7CDA3-4F9F-458D-BFC0-9F8B3B11C497}" type="presParOf" srcId="{34CA85F7-B68F-462C-AE96-2827F04B3AA2}" destId="{A7B9CD96-C60D-428B-B594-A43DD0350570}" srcOrd="3" destOrd="0" presId="urn:microsoft.com/office/officeart/2008/layout/LinedList"/>
    <dgm:cxn modelId="{6F58EF44-D4A9-4749-B07B-C628ED02F40B}" type="presParOf" srcId="{A7B9CD96-C60D-428B-B594-A43DD0350570}" destId="{DFE9231D-2371-4CF2-AFCF-7D2273E22581}" srcOrd="0" destOrd="0" presId="urn:microsoft.com/office/officeart/2008/layout/LinedList"/>
    <dgm:cxn modelId="{CEFFABCA-4E8F-4EC0-845E-CD699EBAEFD9}" type="presParOf" srcId="{A7B9CD96-C60D-428B-B594-A43DD0350570}" destId="{60A259D6-32A3-4053-ADF3-1DE467045296}" srcOrd="1" destOrd="0" presId="urn:microsoft.com/office/officeart/2008/layout/LinedList"/>
    <dgm:cxn modelId="{595641C0-2B16-4B1E-ACFF-C815D6CC0DB8}" type="presParOf" srcId="{34CA85F7-B68F-462C-AE96-2827F04B3AA2}" destId="{6D7D2817-B1C4-4592-B9D3-10CFBD3AF913}" srcOrd="4" destOrd="0" presId="urn:microsoft.com/office/officeart/2008/layout/LinedList"/>
    <dgm:cxn modelId="{9D53FF80-57EC-4AAC-A84C-650213BAFF93}" type="presParOf" srcId="{34CA85F7-B68F-462C-AE96-2827F04B3AA2}" destId="{175DED7D-BDAD-4F90-A050-C05EC737E522}" srcOrd="5" destOrd="0" presId="urn:microsoft.com/office/officeart/2008/layout/LinedList"/>
    <dgm:cxn modelId="{44B639AB-ACEE-4AB8-9ACA-309C886E53BB}" type="presParOf" srcId="{175DED7D-BDAD-4F90-A050-C05EC737E522}" destId="{A7FEA65F-1E15-4EC4-9B60-40408D0BF302}" srcOrd="0" destOrd="0" presId="urn:microsoft.com/office/officeart/2008/layout/LinedList"/>
    <dgm:cxn modelId="{F7648506-F3DC-41B2-A844-A227C84A93FA}" type="presParOf" srcId="{175DED7D-BDAD-4F90-A050-C05EC737E522}" destId="{3980FC42-8874-44B9-8948-B544A281892E}" srcOrd="1" destOrd="0" presId="urn:microsoft.com/office/officeart/2008/layout/LinedList"/>
    <dgm:cxn modelId="{147A69AA-C4C5-40A5-944F-514AF5741EBA}" type="presParOf" srcId="{34CA85F7-B68F-462C-AE96-2827F04B3AA2}" destId="{FCCB6B43-F438-4341-AEB9-054080A8382C}" srcOrd="6" destOrd="0" presId="urn:microsoft.com/office/officeart/2008/layout/LinedList"/>
    <dgm:cxn modelId="{466C47A2-D93A-4E61-B0B7-8D7C805837F0}" type="presParOf" srcId="{34CA85F7-B68F-462C-AE96-2827F04B3AA2}" destId="{5BD3F1F8-6076-417E-A00D-BF7BDCE9F33C}" srcOrd="7" destOrd="0" presId="urn:microsoft.com/office/officeart/2008/layout/LinedList"/>
    <dgm:cxn modelId="{1A1EDFB7-EB56-474A-AFDC-6A119A6B851B}" type="presParOf" srcId="{5BD3F1F8-6076-417E-A00D-BF7BDCE9F33C}" destId="{27EC736C-FBFA-453E-AFD3-6B42713CA9C4}" srcOrd="0" destOrd="0" presId="urn:microsoft.com/office/officeart/2008/layout/LinedList"/>
    <dgm:cxn modelId="{67E80476-E365-49D3-B8DF-6759DDDCC410}" type="presParOf" srcId="{5BD3F1F8-6076-417E-A00D-BF7BDCE9F33C}" destId="{8AC98F04-0886-4B30-AA4F-A43A757761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43323-70C5-4B4F-BF3E-439BE6718FC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967C0EB-487D-4554-807C-7B9CB3611FBB}">
      <dgm:prSet/>
      <dgm:spPr/>
      <dgm:t>
        <a:bodyPr/>
        <a:lstStyle/>
        <a:p>
          <a:r>
            <a:rPr lang="en-US"/>
            <a:t>Kenneth Doka</a:t>
          </a:r>
        </a:p>
      </dgm:t>
    </dgm:pt>
    <dgm:pt modelId="{99CFA635-44BB-4F80-85A1-70550DDF7F29}" type="parTrans" cxnId="{BD646579-545A-4A4C-8A76-8659026F5E01}">
      <dgm:prSet/>
      <dgm:spPr/>
      <dgm:t>
        <a:bodyPr/>
        <a:lstStyle/>
        <a:p>
          <a:endParaRPr lang="en-US"/>
        </a:p>
      </dgm:t>
    </dgm:pt>
    <dgm:pt modelId="{1C978653-E2FB-46F6-B1B6-486FD391A9A8}" type="sibTrans" cxnId="{BD646579-545A-4A4C-8A76-8659026F5E01}">
      <dgm:prSet/>
      <dgm:spPr/>
      <dgm:t>
        <a:bodyPr/>
        <a:lstStyle/>
        <a:p>
          <a:endParaRPr lang="en-US"/>
        </a:p>
      </dgm:t>
    </dgm:pt>
    <dgm:pt modelId="{43E0FDBE-45E4-4600-9623-E52B30A4399F}">
      <dgm:prSet/>
      <dgm:spPr/>
      <dgm:t>
        <a:bodyPr/>
        <a:lstStyle/>
        <a:p>
          <a:r>
            <a:rPr lang="en-US"/>
            <a:t>Relationship is not recognized</a:t>
          </a:r>
        </a:p>
      </dgm:t>
    </dgm:pt>
    <dgm:pt modelId="{FBA92FD3-9A77-4442-A7E2-AAE3FADF1C44}" type="parTrans" cxnId="{88C7A4F2-0807-4833-924C-E42952C6FFF6}">
      <dgm:prSet/>
      <dgm:spPr/>
      <dgm:t>
        <a:bodyPr/>
        <a:lstStyle/>
        <a:p>
          <a:endParaRPr lang="en-US"/>
        </a:p>
      </dgm:t>
    </dgm:pt>
    <dgm:pt modelId="{70821D91-60ED-4C9A-82E4-75DB067D36DA}" type="sibTrans" cxnId="{88C7A4F2-0807-4833-924C-E42952C6FFF6}">
      <dgm:prSet/>
      <dgm:spPr/>
      <dgm:t>
        <a:bodyPr/>
        <a:lstStyle/>
        <a:p>
          <a:endParaRPr lang="en-US"/>
        </a:p>
      </dgm:t>
    </dgm:pt>
    <dgm:pt modelId="{901F529E-F560-4E98-87F9-A65F0C5F6553}">
      <dgm:prSet/>
      <dgm:spPr/>
      <dgm:t>
        <a:bodyPr/>
        <a:lstStyle/>
        <a:p>
          <a:r>
            <a:rPr lang="en-US"/>
            <a:t>Loss is not acknowledged</a:t>
          </a:r>
        </a:p>
      </dgm:t>
    </dgm:pt>
    <dgm:pt modelId="{E17947BD-F785-40F6-BC78-A4E642D8F08E}" type="parTrans" cxnId="{22F0EFD5-7E6A-4B8D-A0FA-84FBB2DD7397}">
      <dgm:prSet/>
      <dgm:spPr/>
      <dgm:t>
        <a:bodyPr/>
        <a:lstStyle/>
        <a:p>
          <a:endParaRPr lang="en-US"/>
        </a:p>
      </dgm:t>
    </dgm:pt>
    <dgm:pt modelId="{BABAECED-EF0D-4B69-B202-6FE9B07AD8A1}" type="sibTrans" cxnId="{22F0EFD5-7E6A-4B8D-A0FA-84FBB2DD7397}">
      <dgm:prSet/>
      <dgm:spPr/>
      <dgm:t>
        <a:bodyPr/>
        <a:lstStyle/>
        <a:p>
          <a:endParaRPr lang="en-US"/>
        </a:p>
      </dgm:t>
    </dgm:pt>
    <dgm:pt modelId="{5BA668CB-4853-444D-A6F5-D9690357667C}">
      <dgm:prSet/>
      <dgm:spPr/>
      <dgm:t>
        <a:bodyPr/>
        <a:lstStyle/>
        <a:p>
          <a:r>
            <a:rPr lang="en-US"/>
            <a:t>Griever is not recognized</a:t>
          </a:r>
        </a:p>
      </dgm:t>
    </dgm:pt>
    <dgm:pt modelId="{603D9DFE-6C4F-4029-BAEC-39DF85145CEA}" type="parTrans" cxnId="{9DD51B2E-39C3-4EFB-AFB7-ACCB9EF4E4E5}">
      <dgm:prSet/>
      <dgm:spPr/>
      <dgm:t>
        <a:bodyPr/>
        <a:lstStyle/>
        <a:p>
          <a:endParaRPr lang="en-US"/>
        </a:p>
      </dgm:t>
    </dgm:pt>
    <dgm:pt modelId="{2B5EEBE5-2ED6-49AC-BBF1-7E54C5546CC4}" type="sibTrans" cxnId="{9DD51B2E-39C3-4EFB-AFB7-ACCB9EF4E4E5}">
      <dgm:prSet/>
      <dgm:spPr/>
      <dgm:t>
        <a:bodyPr/>
        <a:lstStyle/>
        <a:p>
          <a:endParaRPr lang="en-US"/>
        </a:p>
      </dgm:t>
    </dgm:pt>
    <dgm:pt modelId="{B74FC66F-5E67-459A-BD8A-96618C1460B7}" type="pres">
      <dgm:prSet presAssocID="{14943323-70C5-4B4F-BF3E-439BE6718FCE}" presName="vert0" presStyleCnt="0">
        <dgm:presLayoutVars>
          <dgm:dir/>
          <dgm:animOne val="branch"/>
          <dgm:animLvl val="lvl"/>
        </dgm:presLayoutVars>
      </dgm:prSet>
      <dgm:spPr/>
    </dgm:pt>
    <dgm:pt modelId="{56A90E67-63AA-434E-AD37-82207976EEF2}" type="pres">
      <dgm:prSet presAssocID="{F967C0EB-487D-4554-807C-7B9CB3611FBB}" presName="thickLine" presStyleLbl="alignNode1" presStyleIdx="0" presStyleCnt="4"/>
      <dgm:spPr/>
    </dgm:pt>
    <dgm:pt modelId="{923C6678-11E0-4AAC-86EC-AAF4420E5042}" type="pres">
      <dgm:prSet presAssocID="{F967C0EB-487D-4554-807C-7B9CB3611FBB}" presName="horz1" presStyleCnt="0"/>
      <dgm:spPr/>
    </dgm:pt>
    <dgm:pt modelId="{D97CCFD4-5F3C-4A7F-B1BB-8645BC7CAB76}" type="pres">
      <dgm:prSet presAssocID="{F967C0EB-487D-4554-807C-7B9CB3611FBB}" presName="tx1" presStyleLbl="revTx" presStyleIdx="0" presStyleCnt="4"/>
      <dgm:spPr/>
    </dgm:pt>
    <dgm:pt modelId="{DAB059D6-0498-411E-BB50-3240F8666C08}" type="pres">
      <dgm:prSet presAssocID="{F967C0EB-487D-4554-807C-7B9CB3611FBB}" presName="vert1" presStyleCnt="0"/>
      <dgm:spPr/>
    </dgm:pt>
    <dgm:pt modelId="{AA8BD8A6-FC1B-4B9F-B7F0-DA207B77B666}" type="pres">
      <dgm:prSet presAssocID="{43E0FDBE-45E4-4600-9623-E52B30A4399F}" presName="thickLine" presStyleLbl="alignNode1" presStyleIdx="1" presStyleCnt="4"/>
      <dgm:spPr/>
    </dgm:pt>
    <dgm:pt modelId="{731C64AC-22F2-49C0-9B4C-20A61038BCF6}" type="pres">
      <dgm:prSet presAssocID="{43E0FDBE-45E4-4600-9623-E52B30A4399F}" presName="horz1" presStyleCnt="0"/>
      <dgm:spPr/>
    </dgm:pt>
    <dgm:pt modelId="{26CC14B9-9E2A-475A-BE1B-561B284D2C59}" type="pres">
      <dgm:prSet presAssocID="{43E0FDBE-45E4-4600-9623-E52B30A4399F}" presName="tx1" presStyleLbl="revTx" presStyleIdx="1" presStyleCnt="4"/>
      <dgm:spPr/>
    </dgm:pt>
    <dgm:pt modelId="{67971341-55F7-454B-BFBA-C268115F0BD0}" type="pres">
      <dgm:prSet presAssocID="{43E0FDBE-45E4-4600-9623-E52B30A4399F}" presName="vert1" presStyleCnt="0"/>
      <dgm:spPr/>
    </dgm:pt>
    <dgm:pt modelId="{C6D8D8AB-B3DF-4736-AF03-584E60E48DAB}" type="pres">
      <dgm:prSet presAssocID="{901F529E-F560-4E98-87F9-A65F0C5F6553}" presName="thickLine" presStyleLbl="alignNode1" presStyleIdx="2" presStyleCnt="4"/>
      <dgm:spPr/>
    </dgm:pt>
    <dgm:pt modelId="{B3F465FD-F010-4D9F-A6D4-2A6152DAD91B}" type="pres">
      <dgm:prSet presAssocID="{901F529E-F560-4E98-87F9-A65F0C5F6553}" presName="horz1" presStyleCnt="0"/>
      <dgm:spPr/>
    </dgm:pt>
    <dgm:pt modelId="{D2AD49F4-BAFF-4F58-95C3-5B5733FE7CC6}" type="pres">
      <dgm:prSet presAssocID="{901F529E-F560-4E98-87F9-A65F0C5F6553}" presName="tx1" presStyleLbl="revTx" presStyleIdx="2" presStyleCnt="4"/>
      <dgm:spPr/>
    </dgm:pt>
    <dgm:pt modelId="{424FD80F-D782-4E73-BAB3-6F53F6A88C05}" type="pres">
      <dgm:prSet presAssocID="{901F529E-F560-4E98-87F9-A65F0C5F6553}" presName="vert1" presStyleCnt="0"/>
      <dgm:spPr/>
    </dgm:pt>
    <dgm:pt modelId="{6B943C29-5A3B-43EC-8847-322CB3D121D5}" type="pres">
      <dgm:prSet presAssocID="{5BA668CB-4853-444D-A6F5-D9690357667C}" presName="thickLine" presStyleLbl="alignNode1" presStyleIdx="3" presStyleCnt="4"/>
      <dgm:spPr/>
    </dgm:pt>
    <dgm:pt modelId="{332DB06D-B93C-4AFD-8764-B518762EA257}" type="pres">
      <dgm:prSet presAssocID="{5BA668CB-4853-444D-A6F5-D9690357667C}" presName="horz1" presStyleCnt="0"/>
      <dgm:spPr/>
    </dgm:pt>
    <dgm:pt modelId="{4C42A214-82D4-47AB-AB34-8830B1E56BF0}" type="pres">
      <dgm:prSet presAssocID="{5BA668CB-4853-444D-A6F5-D9690357667C}" presName="tx1" presStyleLbl="revTx" presStyleIdx="3" presStyleCnt="4"/>
      <dgm:spPr/>
    </dgm:pt>
    <dgm:pt modelId="{CCD55752-AC77-451A-BFD4-FF608D3FAE12}" type="pres">
      <dgm:prSet presAssocID="{5BA668CB-4853-444D-A6F5-D9690357667C}" presName="vert1" presStyleCnt="0"/>
      <dgm:spPr/>
    </dgm:pt>
  </dgm:ptLst>
  <dgm:cxnLst>
    <dgm:cxn modelId="{9DD51B2E-39C3-4EFB-AFB7-ACCB9EF4E4E5}" srcId="{14943323-70C5-4B4F-BF3E-439BE6718FCE}" destId="{5BA668CB-4853-444D-A6F5-D9690357667C}" srcOrd="3" destOrd="0" parTransId="{603D9DFE-6C4F-4029-BAEC-39DF85145CEA}" sibTransId="{2B5EEBE5-2ED6-49AC-BBF1-7E54C5546CC4}"/>
    <dgm:cxn modelId="{4A784E3F-E518-444B-99FA-41816A27440D}" type="presOf" srcId="{43E0FDBE-45E4-4600-9623-E52B30A4399F}" destId="{26CC14B9-9E2A-475A-BE1B-561B284D2C59}" srcOrd="0" destOrd="0" presId="urn:microsoft.com/office/officeart/2008/layout/LinedList"/>
    <dgm:cxn modelId="{BD646579-545A-4A4C-8A76-8659026F5E01}" srcId="{14943323-70C5-4B4F-BF3E-439BE6718FCE}" destId="{F967C0EB-487D-4554-807C-7B9CB3611FBB}" srcOrd="0" destOrd="0" parTransId="{99CFA635-44BB-4F80-85A1-70550DDF7F29}" sibTransId="{1C978653-E2FB-46F6-B1B6-486FD391A9A8}"/>
    <dgm:cxn modelId="{0AF2219E-24F2-43E5-901F-2CA200915CF8}" type="presOf" srcId="{901F529E-F560-4E98-87F9-A65F0C5F6553}" destId="{D2AD49F4-BAFF-4F58-95C3-5B5733FE7CC6}" srcOrd="0" destOrd="0" presId="urn:microsoft.com/office/officeart/2008/layout/LinedList"/>
    <dgm:cxn modelId="{974189A2-C5B8-46BB-82C5-6A98F5EB75B7}" type="presOf" srcId="{14943323-70C5-4B4F-BF3E-439BE6718FCE}" destId="{B74FC66F-5E67-459A-BD8A-96618C1460B7}" srcOrd="0" destOrd="0" presId="urn:microsoft.com/office/officeart/2008/layout/LinedList"/>
    <dgm:cxn modelId="{FF465ACC-BC67-49F6-B77F-844CF9F88CE3}" type="presOf" srcId="{F967C0EB-487D-4554-807C-7B9CB3611FBB}" destId="{D97CCFD4-5F3C-4A7F-B1BB-8645BC7CAB76}" srcOrd="0" destOrd="0" presId="urn:microsoft.com/office/officeart/2008/layout/LinedList"/>
    <dgm:cxn modelId="{58D8C6D2-2946-4EDB-8D21-1AD6DFBD3B4C}" type="presOf" srcId="{5BA668CB-4853-444D-A6F5-D9690357667C}" destId="{4C42A214-82D4-47AB-AB34-8830B1E56BF0}" srcOrd="0" destOrd="0" presId="urn:microsoft.com/office/officeart/2008/layout/LinedList"/>
    <dgm:cxn modelId="{22F0EFD5-7E6A-4B8D-A0FA-84FBB2DD7397}" srcId="{14943323-70C5-4B4F-BF3E-439BE6718FCE}" destId="{901F529E-F560-4E98-87F9-A65F0C5F6553}" srcOrd="2" destOrd="0" parTransId="{E17947BD-F785-40F6-BC78-A4E642D8F08E}" sibTransId="{BABAECED-EF0D-4B69-B202-6FE9B07AD8A1}"/>
    <dgm:cxn modelId="{88C7A4F2-0807-4833-924C-E42952C6FFF6}" srcId="{14943323-70C5-4B4F-BF3E-439BE6718FCE}" destId="{43E0FDBE-45E4-4600-9623-E52B30A4399F}" srcOrd="1" destOrd="0" parTransId="{FBA92FD3-9A77-4442-A7E2-AAE3FADF1C44}" sibTransId="{70821D91-60ED-4C9A-82E4-75DB067D36DA}"/>
    <dgm:cxn modelId="{EAAE8DCF-9932-4ADB-B628-70FC36D4E988}" type="presParOf" srcId="{B74FC66F-5E67-459A-BD8A-96618C1460B7}" destId="{56A90E67-63AA-434E-AD37-82207976EEF2}" srcOrd="0" destOrd="0" presId="urn:microsoft.com/office/officeart/2008/layout/LinedList"/>
    <dgm:cxn modelId="{DE42B277-4E57-4489-A5F9-4EB8A7F0D480}" type="presParOf" srcId="{B74FC66F-5E67-459A-BD8A-96618C1460B7}" destId="{923C6678-11E0-4AAC-86EC-AAF4420E5042}" srcOrd="1" destOrd="0" presId="urn:microsoft.com/office/officeart/2008/layout/LinedList"/>
    <dgm:cxn modelId="{DE2364C0-BF62-4BAE-A64F-3AE871F06269}" type="presParOf" srcId="{923C6678-11E0-4AAC-86EC-AAF4420E5042}" destId="{D97CCFD4-5F3C-4A7F-B1BB-8645BC7CAB76}" srcOrd="0" destOrd="0" presId="urn:microsoft.com/office/officeart/2008/layout/LinedList"/>
    <dgm:cxn modelId="{316C5ECF-0789-4FA0-8BC1-D4FE3F9F2DDB}" type="presParOf" srcId="{923C6678-11E0-4AAC-86EC-AAF4420E5042}" destId="{DAB059D6-0498-411E-BB50-3240F8666C08}" srcOrd="1" destOrd="0" presId="urn:microsoft.com/office/officeart/2008/layout/LinedList"/>
    <dgm:cxn modelId="{8F8BB66B-BB07-443F-A8F9-0DA52B056763}" type="presParOf" srcId="{B74FC66F-5E67-459A-BD8A-96618C1460B7}" destId="{AA8BD8A6-FC1B-4B9F-B7F0-DA207B77B666}" srcOrd="2" destOrd="0" presId="urn:microsoft.com/office/officeart/2008/layout/LinedList"/>
    <dgm:cxn modelId="{14B71E68-190F-4045-8454-7E466947D9FF}" type="presParOf" srcId="{B74FC66F-5E67-459A-BD8A-96618C1460B7}" destId="{731C64AC-22F2-49C0-9B4C-20A61038BCF6}" srcOrd="3" destOrd="0" presId="urn:microsoft.com/office/officeart/2008/layout/LinedList"/>
    <dgm:cxn modelId="{275B0DB7-5B2D-4BCD-9C61-2D3D420EB3B9}" type="presParOf" srcId="{731C64AC-22F2-49C0-9B4C-20A61038BCF6}" destId="{26CC14B9-9E2A-475A-BE1B-561B284D2C59}" srcOrd="0" destOrd="0" presId="urn:microsoft.com/office/officeart/2008/layout/LinedList"/>
    <dgm:cxn modelId="{5291CC93-95E3-4308-9A1E-87F1A743B281}" type="presParOf" srcId="{731C64AC-22F2-49C0-9B4C-20A61038BCF6}" destId="{67971341-55F7-454B-BFBA-C268115F0BD0}" srcOrd="1" destOrd="0" presId="urn:microsoft.com/office/officeart/2008/layout/LinedList"/>
    <dgm:cxn modelId="{5CC9EB4F-7590-4CFC-BB93-C1E7C35844AF}" type="presParOf" srcId="{B74FC66F-5E67-459A-BD8A-96618C1460B7}" destId="{C6D8D8AB-B3DF-4736-AF03-584E60E48DAB}" srcOrd="4" destOrd="0" presId="urn:microsoft.com/office/officeart/2008/layout/LinedList"/>
    <dgm:cxn modelId="{879C323F-F4CB-4CF0-9E80-73CC80CBBD21}" type="presParOf" srcId="{B74FC66F-5E67-459A-BD8A-96618C1460B7}" destId="{B3F465FD-F010-4D9F-A6D4-2A6152DAD91B}" srcOrd="5" destOrd="0" presId="urn:microsoft.com/office/officeart/2008/layout/LinedList"/>
    <dgm:cxn modelId="{62311E43-BD6F-459D-A0FE-A29A26D31604}" type="presParOf" srcId="{B3F465FD-F010-4D9F-A6D4-2A6152DAD91B}" destId="{D2AD49F4-BAFF-4F58-95C3-5B5733FE7CC6}" srcOrd="0" destOrd="0" presId="urn:microsoft.com/office/officeart/2008/layout/LinedList"/>
    <dgm:cxn modelId="{1A35A1B7-724E-4453-B7A9-FC158283A5EB}" type="presParOf" srcId="{B3F465FD-F010-4D9F-A6D4-2A6152DAD91B}" destId="{424FD80F-D782-4E73-BAB3-6F53F6A88C05}" srcOrd="1" destOrd="0" presId="urn:microsoft.com/office/officeart/2008/layout/LinedList"/>
    <dgm:cxn modelId="{6E72A768-9E45-42B0-8C21-4E7CE791E4FD}" type="presParOf" srcId="{B74FC66F-5E67-459A-BD8A-96618C1460B7}" destId="{6B943C29-5A3B-43EC-8847-322CB3D121D5}" srcOrd="6" destOrd="0" presId="urn:microsoft.com/office/officeart/2008/layout/LinedList"/>
    <dgm:cxn modelId="{1D914CCE-70F1-4D96-976C-BAB2EE81E82D}" type="presParOf" srcId="{B74FC66F-5E67-459A-BD8A-96618C1460B7}" destId="{332DB06D-B93C-4AFD-8764-B518762EA257}" srcOrd="7" destOrd="0" presId="urn:microsoft.com/office/officeart/2008/layout/LinedList"/>
    <dgm:cxn modelId="{BB747AAD-55F7-4754-B484-C027D31F9B4C}" type="presParOf" srcId="{332DB06D-B93C-4AFD-8764-B518762EA257}" destId="{4C42A214-82D4-47AB-AB34-8830B1E56BF0}" srcOrd="0" destOrd="0" presId="urn:microsoft.com/office/officeart/2008/layout/LinedList"/>
    <dgm:cxn modelId="{EC286B74-58B8-473E-98CB-20B6C8DC89ED}" type="presParOf" srcId="{332DB06D-B93C-4AFD-8764-B518762EA257}" destId="{CCD55752-AC77-451A-BFD4-FF608D3FAE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617F4-3680-415A-AAD1-4CB9C1EF4C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42BB595-AFAD-4ED0-B2D5-DDF20C4F64DE}">
      <dgm:prSet/>
      <dgm:spPr/>
      <dgm:t>
        <a:bodyPr/>
        <a:lstStyle/>
        <a:p>
          <a:r>
            <a:rPr lang="en-US"/>
            <a:t>What happens when suffering is not held, validated, and named?</a:t>
          </a:r>
        </a:p>
      </dgm:t>
    </dgm:pt>
    <dgm:pt modelId="{397FA06A-96CF-4051-9E63-14FF324E5EE0}" type="parTrans" cxnId="{039AE0E3-DF92-4493-A6DB-FF861FBC9946}">
      <dgm:prSet/>
      <dgm:spPr/>
      <dgm:t>
        <a:bodyPr/>
        <a:lstStyle/>
        <a:p>
          <a:endParaRPr lang="en-US"/>
        </a:p>
      </dgm:t>
    </dgm:pt>
    <dgm:pt modelId="{2F21FA9A-6CE5-426D-B84E-CDF10B7C146E}" type="sibTrans" cxnId="{039AE0E3-DF92-4493-A6DB-FF861FBC9946}">
      <dgm:prSet/>
      <dgm:spPr/>
      <dgm:t>
        <a:bodyPr/>
        <a:lstStyle/>
        <a:p>
          <a:endParaRPr lang="en-US"/>
        </a:p>
      </dgm:t>
    </dgm:pt>
    <dgm:pt modelId="{6AD12D14-10BD-4BFD-A95E-EAA9A2F53242}">
      <dgm:prSet/>
      <dgm:spPr/>
      <dgm:t>
        <a:bodyPr/>
        <a:lstStyle/>
        <a:p>
          <a:r>
            <a:rPr lang="en-US" dirty="0"/>
            <a:t>Definition: “</a:t>
          </a:r>
          <a:r>
            <a:rPr lang="en-US" b="0" i="0" dirty="0"/>
            <a:t>Ethical loneliness is </a:t>
          </a:r>
          <a:r>
            <a:rPr lang="en-US" b="1" i="0" dirty="0">
              <a:latin typeface="Times New Roman" panose="02020603050405020304" pitchFamily="18" charset="0"/>
              <a:cs typeface="Times New Roman" panose="02020603050405020304" pitchFamily="18" charset="0"/>
            </a:rPr>
            <a:t>the experience of being abandoned by humanity, compounded by the cruelty of wrongs not being acknowledged</a:t>
          </a:r>
          <a:r>
            <a:rPr lang="en-US" b="0"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82C2C593-5C15-4D6B-B120-33795F98478F}" type="parTrans" cxnId="{BFDE5777-8185-40AA-97F8-8DD8A638C856}">
      <dgm:prSet/>
      <dgm:spPr/>
      <dgm:t>
        <a:bodyPr/>
        <a:lstStyle/>
        <a:p>
          <a:endParaRPr lang="en-US"/>
        </a:p>
      </dgm:t>
    </dgm:pt>
    <dgm:pt modelId="{1908D076-7784-4F05-8003-C8A745D21407}" type="sibTrans" cxnId="{BFDE5777-8185-40AA-97F8-8DD8A638C856}">
      <dgm:prSet/>
      <dgm:spPr/>
      <dgm:t>
        <a:bodyPr/>
        <a:lstStyle/>
        <a:p>
          <a:endParaRPr lang="en-US"/>
        </a:p>
      </dgm:t>
    </dgm:pt>
    <dgm:pt modelId="{10DD7216-9804-4CD4-904E-A21C1B749369}" type="pres">
      <dgm:prSet presAssocID="{BE9617F4-3680-415A-AAD1-4CB9C1EF4CF8}" presName="linear" presStyleCnt="0">
        <dgm:presLayoutVars>
          <dgm:animLvl val="lvl"/>
          <dgm:resizeHandles val="exact"/>
        </dgm:presLayoutVars>
      </dgm:prSet>
      <dgm:spPr/>
    </dgm:pt>
    <dgm:pt modelId="{68E210F5-AE90-42A6-83BF-CCC83D858194}" type="pres">
      <dgm:prSet presAssocID="{B42BB595-AFAD-4ED0-B2D5-DDF20C4F64DE}" presName="parentText" presStyleLbl="node1" presStyleIdx="0" presStyleCnt="2">
        <dgm:presLayoutVars>
          <dgm:chMax val="0"/>
          <dgm:bulletEnabled val="1"/>
        </dgm:presLayoutVars>
      </dgm:prSet>
      <dgm:spPr/>
    </dgm:pt>
    <dgm:pt modelId="{3DB7AA74-C707-46E9-B3F4-094DB5F0DF71}" type="pres">
      <dgm:prSet presAssocID="{2F21FA9A-6CE5-426D-B84E-CDF10B7C146E}" presName="spacer" presStyleCnt="0"/>
      <dgm:spPr/>
    </dgm:pt>
    <dgm:pt modelId="{8664DF52-A08E-432B-8DB6-7A27D0E7C7EE}" type="pres">
      <dgm:prSet presAssocID="{6AD12D14-10BD-4BFD-A95E-EAA9A2F53242}" presName="parentText" presStyleLbl="node1" presStyleIdx="1" presStyleCnt="2">
        <dgm:presLayoutVars>
          <dgm:chMax val="0"/>
          <dgm:bulletEnabled val="1"/>
        </dgm:presLayoutVars>
      </dgm:prSet>
      <dgm:spPr/>
    </dgm:pt>
  </dgm:ptLst>
  <dgm:cxnLst>
    <dgm:cxn modelId="{AF958269-FC2D-41B8-9E41-F663B4045287}" type="presOf" srcId="{6AD12D14-10BD-4BFD-A95E-EAA9A2F53242}" destId="{8664DF52-A08E-432B-8DB6-7A27D0E7C7EE}" srcOrd="0" destOrd="0" presId="urn:microsoft.com/office/officeart/2005/8/layout/vList2"/>
    <dgm:cxn modelId="{4B019C4C-10D1-485E-A4FD-37EE881B29EE}" type="presOf" srcId="{B42BB595-AFAD-4ED0-B2D5-DDF20C4F64DE}" destId="{68E210F5-AE90-42A6-83BF-CCC83D858194}" srcOrd="0" destOrd="0" presId="urn:microsoft.com/office/officeart/2005/8/layout/vList2"/>
    <dgm:cxn modelId="{BFDE5777-8185-40AA-97F8-8DD8A638C856}" srcId="{BE9617F4-3680-415A-AAD1-4CB9C1EF4CF8}" destId="{6AD12D14-10BD-4BFD-A95E-EAA9A2F53242}" srcOrd="1" destOrd="0" parTransId="{82C2C593-5C15-4D6B-B120-33795F98478F}" sibTransId="{1908D076-7784-4F05-8003-C8A745D21407}"/>
    <dgm:cxn modelId="{9DE6CEBD-F57E-473A-961F-59E1B9A1AF2B}" type="presOf" srcId="{BE9617F4-3680-415A-AAD1-4CB9C1EF4CF8}" destId="{10DD7216-9804-4CD4-904E-A21C1B749369}" srcOrd="0" destOrd="0" presId="urn:microsoft.com/office/officeart/2005/8/layout/vList2"/>
    <dgm:cxn modelId="{039AE0E3-DF92-4493-A6DB-FF861FBC9946}" srcId="{BE9617F4-3680-415A-AAD1-4CB9C1EF4CF8}" destId="{B42BB595-AFAD-4ED0-B2D5-DDF20C4F64DE}" srcOrd="0" destOrd="0" parTransId="{397FA06A-96CF-4051-9E63-14FF324E5EE0}" sibTransId="{2F21FA9A-6CE5-426D-B84E-CDF10B7C146E}"/>
    <dgm:cxn modelId="{ED8449A9-7D1C-4C19-9965-E20FE34AD8AE}" type="presParOf" srcId="{10DD7216-9804-4CD4-904E-A21C1B749369}" destId="{68E210F5-AE90-42A6-83BF-CCC83D858194}" srcOrd="0" destOrd="0" presId="urn:microsoft.com/office/officeart/2005/8/layout/vList2"/>
    <dgm:cxn modelId="{580E3E2C-F9D4-4466-9736-A29605943CEF}" type="presParOf" srcId="{10DD7216-9804-4CD4-904E-A21C1B749369}" destId="{3DB7AA74-C707-46E9-B3F4-094DB5F0DF71}" srcOrd="1" destOrd="0" presId="urn:microsoft.com/office/officeart/2005/8/layout/vList2"/>
    <dgm:cxn modelId="{BDBE807F-70B3-43A6-9D8F-EBE15B61A981}" type="presParOf" srcId="{10DD7216-9804-4CD4-904E-A21C1B749369}" destId="{8664DF52-A08E-432B-8DB6-7A27D0E7C7E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64DB9-B56D-4135-8FC7-4F4468F712C9}">
      <dsp:nvSpPr>
        <dsp:cNvPr id="0" name=""/>
        <dsp:cNvSpPr/>
      </dsp:nvSpPr>
      <dsp:spPr>
        <a:xfrm>
          <a:off x="0" y="0"/>
          <a:ext cx="510266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2D448-B6DA-4D87-8CC9-59422F761A25}">
      <dsp:nvSpPr>
        <dsp:cNvPr id="0" name=""/>
        <dsp:cNvSpPr/>
      </dsp:nvSpPr>
      <dsp:spPr>
        <a:xfrm>
          <a:off x="0" y="0"/>
          <a:ext cx="5102662" cy="116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We have lived through a pandemic.  (In case you didn’t know)</a:t>
          </a:r>
        </a:p>
      </dsp:txBody>
      <dsp:txXfrm>
        <a:off x="0" y="0"/>
        <a:ext cx="5102662" cy="1163532"/>
      </dsp:txXfrm>
    </dsp:sp>
    <dsp:sp modelId="{E27600E1-9FF4-46AA-923C-864D321ACB2F}">
      <dsp:nvSpPr>
        <dsp:cNvPr id="0" name=""/>
        <dsp:cNvSpPr/>
      </dsp:nvSpPr>
      <dsp:spPr>
        <a:xfrm>
          <a:off x="0" y="1163532"/>
          <a:ext cx="510266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9231D-2371-4CF2-AFCF-7D2273E22581}">
      <dsp:nvSpPr>
        <dsp:cNvPr id="0" name=""/>
        <dsp:cNvSpPr/>
      </dsp:nvSpPr>
      <dsp:spPr>
        <a:xfrm>
          <a:off x="0" y="1163532"/>
          <a:ext cx="5102662" cy="116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COVID-19 has increased the risk for complicated grief</a:t>
          </a:r>
        </a:p>
      </dsp:txBody>
      <dsp:txXfrm>
        <a:off x="0" y="1163532"/>
        <a:ext cx="5102662" cy="1163532"/>
      </dsp:txXfrm>
    </dsp:sp>
    <dsp:sp modelId="{6D7D2817-B1C4-4592-B9D3-10CFBD3AF913}">
      <dsp:nvSpPr>
        <dsp:cNvPr id="0" name=""/>
        <dsp:cNvSpPr/>
      </dsp:nvSpPr>
      <dsp:spPr>
        <a:xfrm>
          <a:off x="0" y="2327065"/>
          <a:ext cx="510266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EA65F-1E15-4EC4-9B60-40408D0BF302}">
      <dsp:nvSpPr>
        <dsp:cNvPr id="0" name=""/>
        <dsp:cNvSpPr/>
      </dsp:nvSpPr>
      <dsp:spPr>
        <a:xfrm>
          <a:off x="0" y="2327065"/>
          <a:ext cx="5102662" cy="116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Marginalized groups were impacted at higher rates  by COVID-19</a:t>
          </a:r>
        </a:p>
      </dsp:txBody>
      <dsp:txXfrm>
        <a:off x="0" y="2327065"/>
        <a:ext cx="5102662" cy="1163532"/>
      </dsp:txXfrm>
    </dsp:sp>
    <dsp:sp modelId="{FCCB6B43-F438-4341-AEB9-054080A8382C}">
      <dsp:nvSpPr>
        <dsp:cNvPr id="0" name=""/>
        <dsp:cNvSpPr/>
      </dsp:nvSpPr>
      <dsp:spPr>
        <a:xfrm>
          <a:off x="0" y="3490597"/>
          <a:ext cx="510266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C736C-FBFA-453E-AFD3-6B42713CA9C4}">
      <dsp:nvSpPr>
        <dsp:cNvPr id="0" name=""/>
        <dsp:cNvSpPr/>
      </dsp:nvSpPr>
      <dsp:spPr>
        <a:xfrm>
          <a:off x="0" y="3490597"/>
          <a:ext cx="5102662" cy="116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WE must give voice to the stories and narratives too often neglected </a:t>
          </a:r>
        </a:p>
      </dsp:txBody>
      <dsp:txXfrm>
        <a:off x="0" y="3490597"/>
        <a:ext cx="5102662" cy="1163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90E67-63AA-434E-AD37-82207976EEF2}">
      <dsp:nvSpPr>
        <dsp:cNvPr id="0" name=""/>
        <dsp:cNvSpPr/>
      </dsp:nvSpPr>
      <dsp:spPr>
        <a:xfrm>
          <a:off x="0" y="0"/>
          <a:ext cx="990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CCFD4-5F3C-4A7F-B1BB-8645BC7CAB76}">
      <dsp:nvSpPr>
        <dsp:cNvPr id="0" name=""/>
        <dsp:cNvSpPr/>
      </dsp:nvSpPr>
      <dsp:spPr>
        <a:xfrm>
          <a:off x="0" y="0"/>
          <a:ext cx="9906000" cy="89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Kenneth Doka</a:t>
          </a:r>
        </a:p>
      </dsp:txBody>
      <dsp:txXfrm>
        <a:off x="0" y="0"/>
        <a:ext cx="9906000" cy="890283"/>
      </dsp:txXfrm>
    </dsp:sp>
    <dsp:sp modelId="{AA8BD8A6-FC1B-4B9F-B7F0-DA207B77B666}">
      <dsp:nvSpPr>
        <dsp:cNvPr id="0" name=""/>
        <dsp:cNvSpPr/>
      </dsp:nvSpPr>
      <dsp:spPr>
        <a:xfrm>
          <a:off x="0" y="890283"/>
          <a:ext cx="990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C14B9-9E2A-475A-BE1B-561B284D2C59}">
      <dsp:nvSpPr>
        <dsp:cNvPr id="0" name=""/>
        <dsp:cNvSpPr/>
      </dsp:nvSpPr>
      <dsp:spPr>
        <a:xfrm>
          <a:off x="0" y="890283"/>
          <a:ext cx="9906000" cy="89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Relationship is not recognized</a:t>
          </a:r>
        </a:p>
      </dsp:txBody>
      <dsp:txXfrm>
        <a:off x="0" y="890283"/>
        <a:ext cx="9906000" cy="890283"/>
      </dsp:txXfrm>
    </dsp:sp>
    <dsp:sp modelId="{C6D8D8AB-B3DF-4736-AF03-584E60E48DAB}">
      <dsp:nvSpPr>
        <dsp:cNvPr id="0" name=""/>
        <dsp:cNvSpPr/>
      </dsp:nvSpPr>
      <dsp:spPr>
        <a:xfrm>
          <a:off x="0" y="1780566"/>
          <a:ext cx="990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D49F4-BAFF-4F58-95C3-5B5733FE7CC6}">
      <dsp:nvSpPr>
        <dsp:cNvPr id="0" name=""/>
        <dsp:cNvSpPr/>
      </dsp:nvSpPr>
      <dsp:spPr>
        <a:xfrm>
          <a:off x="0" y="1780566"/>
          <a:ext cx="9906000" cy="89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Loss is not acknowledged</a:t>
          </a:r>
        </a:p>
      </dsp:txBody>
      <dsp:txXfrm>
        <a:off x="0" y="1780566"/>
        <a:ext cx="9906000" cy="890283"/>
      </dsp:txXfrm>
    </dsp:sp>
    <dsp:sp modelId="{6B943C29-5A3B-43EC-8847-322CB3D121D5}">
      <dsp:nvSpPr>
        <dsp:cNvPr id="0" name=""/>
        <dsp:cNvSpPr/>
      </dsp:nvSpPr>
      <dsp:spPr>
        <a:xfrm>
          <a:off x="0" y="2670849"/>
          <a:ext cx="990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2A214-82D4-47AB-AB34-8830B1E56BF0}">
      <dsp:nvSpPr>
        <dsp:cNvPr id="0" name=""/>
        <dsp:cNvSpPr/>
      </dsp:nvSpPr>
      <dsp:spPr>
        <a:xfrm>
          <a:off x="0" y="2670849"/>
          <a:ext cx="9906000" cy="89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Griever is not recognized</a:t>
          </a:r>
        </a:p>
      </dsp:txBody>
      <dsp:txXfrm>
        <a:off x="0" y="2670849"/>
        <a:ext cx="9906000" cy="890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210F5-AE90-42A6-83BF-CCC83D858194}">
      <dsp:nvSpPr>
        <dsp:cNvPr id="0" name=""/>
        <dsp:cNvSpPr/>
      </dsp:nvSpPr>
      <dsp:spPr>
        <a:xfrm>
          <a:off x="0" y="19494"/>
          <a:ext cx="9905999" cy="1719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happens when suffering is not held, validated, and named?</a:t>
          </a:r>
        </a:p>
      </dsp:txBody>
      <dsp:txXfrm>
        <a:off x="83935" y="103429"/>
        <a:ext cx="9738129" cy="1551554"/>
      </dsp:txXfrm>
    </dsp:sp>
    <dsp:sp modelId="{8664DF52-A08E-432B-8DB6-7A27D0E7C7EE}">
      <dsp:nvSpPr>
        <dsp:cNvPr id="0" name=""/>
        <dsp:cNvSpPr/>
      </dsp:nvSpPr>
      <dsp:spPr>
        <a:xfrm>
          <a:off x="0" y="1828199"/>
          <a:ext cx="9905999" cy="1719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Definition: “</a:t>
          </a:r>
          <a:r>
            <a:rPr lang="en-US" sz="3100" b="0" i="0" kern="1200" dirty="0"/>
            <a:t>Ethical loneliness is </a:t>
          </a:r>
          <a:r>
            <a:rPr lang="en-US" sz="3100" b="1" i="0" kern="1200" dirty="0">
              <a:latin typeface="Times New Roman" panose="02020603050405020304" pitchFamily="18" charset="0"/>
              <a:cs typeface="Times New Roman" panose="02020603050405020304" pitchFamily="18" charset="0"/>
            </a:rPr>
            <a:t>the experience of being abandoned by humanity, compounded by the cruelty of wrongs not being acknowledged</a:t>
          </a:r>
          <a:r>
            <a:rPr lang="en-US" sz="3100" b="0" i="0" kern="1200" dirty="0">
              <a:latin typeface="Times New Roman" panose="02020603050405020304" pitchFamily="18" charset="0"/>
              <a:cs typeface="Times New Roman" panose="02020603050405020304" pitchFamily="18" charset="0"/>
            </a:rPr>
            <a:t>.</a:t>
          </a:r>
          <a:endParaRPr lang="en-US" sz="3100" kern="1200" dirty="0">
            <a:latin typeface="Times New Roman" panose="02020603050405020304" pitchFamily="18" charset="0"/>
            <a:cs typeface="Times New Roman" panose="02020603050405020304" pitchFamily="18" charset="0"/>
          </a:endParaRPr>
        </a:p>
      </dsp:txBody>
      <dsp:txXfrm>
        <a:off x="83935" y="1912134"/>
        <a:ext cx="9738129" cy="15515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57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4309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2951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6424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5336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0220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2492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73195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2009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9911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4/9/2022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296514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4/9/2022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278393266"/>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bcnews.com/think/opinion/covid-19-pandemic-will-be-outlasted-grief-pandemic-no-one-ncna1242788"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oEmvQqg_Ep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abcnews.go.com/Health/hidden-pandemic-grief-african-american-community/story?id=756139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E74E104-78A8-4DFA-9782-03C75DE1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747BCEA-D77E-4BD6-8954-C64996AB7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6D563F6-B8F0-406F-A032-1E478CA2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4482" y="-2"/>
            <a:ext cx="9957519" cy="6858002"/>
          </a:xfrm>
          <a:custGeom>
            <a:avLst/>
            <a:gdLst>
              <a:gd name="connsiteX0" fmla="*/ 6878624 w 9957519"/>
              <a:gd name="connsiteY0" fmla="*/ 0 h 6858000"/>
              <a:gd name="connsiteX1" fmla="*/ 9957519 w 9957519"/>
              <a:gd name="connsiteY1" fmla="*/ 0 h 6858000"/>
              <a:gd name="connsiteX2" fmla="*/ 9957519 w 9957519"/>
              <a:gd name="connsiteY2" fmla="*/ 1557082 h 6858000"/>
              <a:gd name="connsiteX3" fmla="*/ 9957518 w 9957519"/>
              <a:gd name="connsiteY3" fmla="*/ 1557083 h 6858000"/>
              <a:gd name="connsiteX4" fmla="*/ 9957518 w 9957519"/>
              <a:gd name="connsiteY4" fmla="*/ 6858000 h 6858000"/>
              <a:gd name="connsiteX5" fmla="*/ 8318421 w 9957519"/>
              <a:gd name="connsiteY5" fmla="*/ 6858000 h 6858000"/>
              <a:gd name="connsiteX6" fmla="*/ 6213394 w 9957519"/>
              <a:gd name="connsiteY6" fmla="*/ 6858000 h 6858000"/>
              <a:gd name="connsiteX7" fmla="*/ 5311608 w 9957519"/>
              <a:gd name="connsiteY7" fmla="*/ 6858000 h 6858000"/>
              <a:gd name="connsiteX8" fmla="*/ 4574297 w 9957519"/>
              <a:gd name="connsiteY8" fmla="*/ 6858000 h 6858000"/>
              <a:gd name="connsiteX9" fmla="*/ 868032 w 9957519"/>
              <a:gd name="connsiteY9" fmla="*/ 6858000 h 6858000"/>
              <a:gd name="connsiteX10" fmla="*/ 0 w 9957519"/>
              <a:gd name="connsiteY10" fmla="*/ 0 h 6858000"/>
              <a:gd name="connsiteX11" fmla="*/ 6878624 w 9957519"/>
              <a:gd name="connsiteY11" fmla="*/ 0 h 6858000"/>
              <a:gd name="connsiteX12" fmla="*/ 0 w 9957519"/>
              <a:gd name="connsiteY12"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57519" h="6858000">
                <a:moveTo>
                  <a:pt x="6878624" y="0"/>
                </a:moveTo>
                <a:lnTo>
                  <a:pt x="9957519" y="0"/>
                </a:lnTo>
                <a:lnTo>
                  <a:pt x="9957519" y="1557082"/>
                </a:lnTo>
                <a:lnTo>
                  <a:pt x="9957518" y="1557083"/>
                </a:lnTo>
                <a:lnTo>
                  <a:pt x="9957518" y="6858000"/>
                </a:lnTo>
                <a:lnTo>
                  <a:pt x="8318421" y="6858000"/>
                </a:lnTo>
                <a:lnTo>
                  <a:pt x="6213394" y="6858000"/>
                </a:lnTo>
                <a:lnTo>
                  <a:pt x="5311608" y="6858000"/>
                </a:lnTo>
                <a:lnTo>
                  <a:pt x="4574297" y="6858000"/>
                </a:lnTo>
                <a:lnTo>
                  <a:pt x="868032" y="6858000"/>
                </a:lnTo>
                <a:close/>
                <a:moveTo>
                  <a:pt x="0" y="0"/>
                </a:moveTo>
                <a:lnTo>
                  <a:pt x="6878624" y="0"/>
                </a:lnTo>
                <a:lnTo>
                  <a:pt x="0" y="1"/>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9EA0ED-6614-4B80-A0A1-A95F1B2B2E16}"/>
              </a:ext>
            </a:extLst>
          </p:cNvPr>
          <p:cNvSpPr>
            <a:spLocks noGrp="1"/>
          </p:cNvSpPr>
          <p:nvPr>
            <p:ph type="ctrTitle"/>
          </p:nvPr>
        </p:nvSpPr>
        <p:spPr>
          <a:xfrm>
            <a:off x="1143000" y="1181098"/>
            <a:ext cx="4953000" cy="2713170"/>
          </a:xfrm>
        </p:spPr>
        <p:txBody>
          <a:bodyPr>
            <a:normAutofit/>
          </a:bodyPr>
          <a:lstStyle/>
          <a:p>
            <a:pPr>
              <a:lnSpc>
                <a:spcPct val="90000"/>
              </a:lnSpc>
            </a:pPr>
            <a:r>
              <a:rPr lang="en-US" sz="3000"/>
              <a:t>The Intersection of Complicated Grief and COVID-19: Enfranchising forgotten grievers</a:t>
            </a:r>
          </a:p>
        </p:txBody>
      </p:sp>
      <p:sp>
        <p:nvSpPr>
          <p:cNvPr id="3" name="Subtitle 2">
            <a:extLst>
              <a:ext uri="{FF2B5EF4-FFF2-40B4-BE49-F238E27FC236}">
                <a16:creationId xmlns:a16="http://schemas.microsoft.com/office/drawing/2014/main" id="{A21EF831-77FF-4101-8E26-90465511893E}"/>
              </a:ext>
            </a:extLst>
          </p:cNvPr>
          <p:cNvSpPr>
            <a:spLocks noGrp="1"/>
          </p:cNvSpPr>
          <p:nvPr>
            <p:ph type="subTitle" idx="1"/>
          </p:nvPr>
        </p:nvSpPr>
        <p:spPr>
          <a:xfrm>
            <a:off x="1143000" y="4227755"/>
            <a:ext cx="2787216" cy="1593735"/>
          </a:xfrm>
        </p:spPr>
        <p:txBody>
          <a:bodyPr anchor="b">
            <a:normAutofit/>
          </a:bodyPr>
          <a:lstStyle/>
          <a:p>
            <a:r>
              <a:rPr lang="en-US"/>
              <a:t>Kailey Bradley, MA, LPCC-S, NCC</a:t>
            </a:r>
          </a:p>
        </p:txBody>
      </p:sp>
      <p:pic>
        <p:nvPicPr>
          <p:cNvPr id="4" name="Picture 3" descr="Rubber bands connected attached to nails">
            <a:extLst>
              <a:ext uri="{FF2B5EF4-FFF2-40B4-BE49-F238E27FC236}">
                <a16:creationId xmlns:a16="http://schemas.microsoft.com/office/drawing/2014/main" id="{18E74C50-8C44-B13C-B88A-BF62F08897DD}"/>
              </a:ext>
            </a:extLst>
          </p:cNvPr>
          <p:cNvPicPr>
            <a:picLocks noChangeAspect="1"/>
          </p:cNvPicPr>
          <p:nvPr/>
        </p:nvPicPr>
        <p:blipFill rotWithShape="1">
          <a:blip r:embed="rId2"/>
          <a:srcRect t="15781"/>
          <a:stretch/>
        </p:blipFill>
        <p:spPr>
          <a:xfrm>
            <a:off x="7209011" y="2993638"/>
            <a:ext cx="4339521" cy="2439513"/>
          </a:xfrm>
          <a:prstGeom prst="rect">
            <a:avLst/>
          </a:prstGeom>
        </p:spPr>
      </p:pic>
    </p:spTree>
    <p:extLst>
      <p:ext uri="{BB962C8B-B14F-4D97-AF65-F5344CB8AC3E}">
        <p14:creationId xmlns:p14="http://schemas.microsoft.com/office/powerpoint/2010/main" val="423278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98899-1737-2140-819B-92846CA21190}"/>
              </a:ext>
            </a:extLst>
          </p:cNvPr>
          <p:cNvSpPr>
            <a:spLocks noGrp="1"/>
          </p:cNvSpPr>
          <p:nvPr>
            <p:ph type="title"/>
          </p:nvPr>
        </p:nvSpPr>
        <p:spPr>
          <a:xfrm>
            <a:off x="1143000" y="872937"/>
            <a:ext cx="8862060" cy="1360898"/>
          </a:xfrm>
        </p:spPr>
        <p:txBody>
          <a:bodyPr>
            <a:normAutofit/>
          </a:bodyPr>
          <a:lstStyle/>
          <a:p>
            <a:r>
              <a:rPr lang="en-US"/>
              <a:t>The following terms have been used </a:t>
            </a:r>
          </a:p>
        </p:txBody>
      </p:sp>
      <p:sp>
        <p:nvSpPr>
          <p:cNvPr id="3" name="Content Placeholder 2">
            <a:extLst>
              <a:ext uri="{FF2B5EF4-FFF2-40B4-BE49-F238E27FC236}">
                <a16:creationId xmlns:a16="http://schemas.microsoft.com/office/drawing/2014/main" id="{2C040B3F-A46C-A049-ABB5-D2476FFC5DA9}"/>
              </a:ext>
            </a:extLst>
          </p:cNvPr>
          <p:cNvSpPr>
            <a:spLocks noGrp="1"/>
          </p:cNvSpPr>
          <p:nvPr>
            <p:ph idx="1"/>
          </p:nvPr>
        </p:nvSpPr>
        <p:spPr>
          <a:xfrm>
            <a:off x="1142999" y="2332029"/>
            <a:ext cx="6972301" cy="3524486"/>
          </a:xfrm>
        </p:spPr>
        <p:txBody>
          <a:bodyPr>
            <a:normAutofit/>
          </a:bodyPr>
          <a:lstStyle/>
          <a:p>
            <a:r>
              <a:rPr lang="en-US"/>
              <a:t>Abnormal, chronic, morbid, pathological, persistent complicated bereavement disorder, traumatic grief</a:t>
            </a:r>
          </a:p>
          <a:p>
            <a:r>
              <a:rPr lang="en-US"/>
              <a:t>Why utilization of using the term complicated grief?</a:t>
            </a:r>
          </a:p>
          <a:p>
            <a:pPr lvl="1"/>
            <a:r>
              <a:rPr lang="en-US" i="1"/>
              <a:t>It is a term that acknowledges that grief has encountered high hurdles of one kind or another and creates “Natural Complications.” This does not mean that it is pathological. </a:t>
            </a:r>
          </a:p>
        </p:txBody>
      </p:sp>
      <p:cxnSp>
        <p:nvCxnSpPr>
          <p:cNvPr id="12" name="Straight Connector 11">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17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3542-D4CF-1547-BADB-C44F5852B9BE}"/>
              </a:ext>
            </a:extLst>
          </p:cNvPr>
          <p:cNvSpPr>
            <a:spLocks noGrp="1"/>
          </p:cNvSpPr>
          <p:nvPr>
            <p:ph type="title"/>
          </p:nvPr>
        </p:nvSpPr>
        <p:spPr>
          <a:xfrm>
            <a:off x="706299" y="639763"/>
            <a:ext cx="3947998" cy="5492750"/>
          </a:xfrm>
        </p:spPr>
        <p:txBody>
          <a:bodyPr>
            <a:normAutofit fontScale="90000"/>
          </a:bodyPr>
          <a:lstStyle/>
          <a:p>
            <a:r>
              <a:rPr lang="en-US" sz="6000">
                <a:solidFill>
                  <a:srgbClr val="FFFFFF"/>
                </a:solidFill>
              </a:rPr>
              <a:t>Factors that naturally influence complicated mourning </a:t>
            </a:r>
          </a:p>
        </p:txBody>
      </p:sp>
      <p:sp>
        <p:nvSpPr>
          <p:cNvPr id="3" name="Content Placeholder 2">
            <a:extLst>
              <a:ext uri="{FF2B5EF4-FFF2-40B4-BE49-F238E27FC236}">
                <a16:creationId xmlns:a16="http://schemas.microsoft.com/office/drawing/2014/main" id="{B70C4DEB-A559-1741-97DB-55FE95D40B89}"/>
              </a:ext>
            </a:extLst>
          </p:cNvPr>
          <p:cNvSpPr>
            <a:spLocks noGrp="1"/>
          </p:cNvSpPr>
          <p:nvPr>
            <p:ph idx="1"/>
          </p:nvPr>
        </p:nvSpPr>
        <p:spPr>
          <a:xfrm>
            <a:off x="5288349" y="639764"/>
            <a:ext cx="6142032" cy="5492749"/>
          </a:xfrm>
        </p:spPr>
        <p:txBody>
          <a:bodyPr anchor="ctr">
            <a:normAutofit fontScale="92500" lnSpcReduction="20000"/>
          </a:bodyPr>
          <a:lstStyle/>
          <a:p>
            <a:r>
              <a:rPr lang="en-US" sz="2200"/>
              <a:t>Societal circumstances</a:t>
            </a:r>
          </a:p>
          <a:p>
            <a:r>
              <a:rPr lang="en-US" sz="2200"/>
              <a:t>Circumstances of death</a:t>
            </a:r>
          </a:p>
          <a:p>
            <a:r>
              <a:rPr lang="en-US" sz="2200"/>
              <a:t>The griever’s personality</a:t>
            </a:r>
          </a:p>
          <a:p>
            <a:r>
              <a:rPr lang="en-US" sz="2200"/>
              <a:t>The griever’s relationship with the person that died</a:t>
            </a:r>
          </a:p>
          <a:p>
            <a:r>
              <a:rPr lang="en-US" sz="2200"/>
              <a:t>The griever’s loss history</a:t>
            </a:r>
          </a:p>
          <a:p>
            <a:r>
              <a:rPr lang="en-US" sz="2200"/>
              <a:t>The griever’s access to and use of support</a:t>
            </a:r>
          </a:p>
          <a:p>
            <a:r>
              <a:rPr lang="en-US" sz="2200"/>
              <a:t>Other concurrent stressors </a:t>
            </a:r>
          </a:p>
          <a:p>
            <a:r>
              <a:rPr lang="en-US" sz="2200"/>
              <a:t>Griever’s cultural background</a:t>
            </a:r>
          </a:p>
          <a:p>
            <a:r>
              <a:rPr lang="en-US" sz="2200"/>
              <a:t>Griever’s religious background</a:t>
            </a:r>
          </a:p>
          <a:p>
            <a:r>
              <a:rPr lang="en-US" sz="2200"/>
              <a:t>Family system</a:t>
            </a:r>
          </a:p>
          <a:p>
            <a:r>
              <a:rPr lang="en-US" sz="2200"/>
              <a:t>Participation in meaningful ceremonies</a:t>
            </a:r>
          </a:p>
          <a:p>
            <a:r>
              <a:rPr lang="en-US" sz="2200"/>
              <a:t>Griever’s counseling experience to date</a:t>
            </a:r>
          </a:p>
        </p:txBody>
      </p:sp>
      <p:sp>
        <p:nvSpPr>
          <p:cNvPr id="4" name="TextBox 3">
            <a:extLst>
              <a:ext uri="{FF2B5EF4-FFF2-40B4-BE49-F238E27FC236}">
                <a16:creationId xmlns:a16="http://schemas.microsoft.com/office/drawing/2014/main" id="{FB23A8AD-75E0-1945-BD0F-6CF1B07F3A0E}"/>
              </a:ext>
            </a:extLst>
          </p:cNvPr>
          <p:cNvSpPr txBox="1"/>
          <p:nvPr/>
        </p:nvSpPr>
        <p:spPr>
          <a:xfrm>
            <a:off x="5181600" y="2514600"/>
            <a:ext cx="1828800" cy="646331"/>
          </a:xfrm>
          <a:prstGeom prst="rect">
            <a:avLst/>
          </a:prstGeom>
          <a:noFill/>
        </p:spPr>
        <p:txBody>
          <a:bodyPr wrap="square" rtlCol="0">
            <a:spAutoFit/>
          </a:bodyPr>
          <a:lstStyle/>
          <a:p>
            <a:pPr algn="l"/>
            <a:endParaRPr lang="en-US"/>
          </a:p>
          <a:p>
            <a:pPr algn="l"/>
            <a:endParaRPr lang="en-US"/>
          </a:p>
        </p:txBody>
      </p:sp>
    </p:spTree>
    <p:extLst>
      <p:ext uri="{BB962C8B-B14F-4D97-AF65-F5344CB8AC3E}">
        <p14:creationId xmlns:p14="http://schemas.microsoft.com/office/powerpoint/2010/main" val="47902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BE4039-362B-8EF4-B770-D353C33F82F1}"/>
              </a:ext>
            </a:extLst>
          </p:cNvPr>
          <p:cNvPicPr>
            <a:picLocks noChangeAspect="1"/>
          </p:cNvPicPr>
          <p:nvPr/>
        </p:nvPicPr>
        <p:blipFill rotWithShape="1">
          <a:blip r:embed="rId2"/>
          <a:srcRect l="5425" r="19947"/>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CA4C6-68A1-1148-A562-C0EF77393C33}"/>
              </a:ext>
            </a:extLst>
          </p:cNvPr>
          <p:cNvSpPr>
            <a:spLocks noGrp="1"/>
          </p:cNvSpPr>
          <p:nvPr>
            <p:ph type="title"/>
          </p:nvPr>
        </p:nvSpPr>
        <p:spPr>
          <a:xfrm>
            <a:off x="1143001" y="872937"/>
            <a:ext cx="5920740" cy="1360898"/>
          </a:xfrm>
        </p:spPr>
        <p:txBody>
          <a:bodyPr>
            <a:normAutofit/>
          </a:bodyPr>
          <a:lstStyle/>
          <a:p>
            <a:endParaRPr lang="en-US"/>
          </a:p>
        </p:txBody>
      </p:sp>
      <p:sp>
        <p:nvSpPr>
          <p:cNvPr id="3" name="Content Placeholder 2">
            <a:extLst>
              <a:ext uri="{FF2B5EF4-FFF2-40B4-BE49-F238E27FC236}">
                <a16:creationId xmlns:a16="http://schemas.microsoft.com/office/drawing/2014/main" id="{70F26A91-DF9B-8749-AD85-A025A3452904}"/>
              </a:ext>
            </a:extLst>
          </p:cNvPr>
          <p:cNvSpPr>
            <a:spLocks noGrp="1"/>
          </p:cNvSpPr>
          <p:nvPr>
            <p:ph idx="1"/>
          </p:nvPr>
        </p:nvSpPr>
        <p:spPr>
          <a:xfrm>
            <a:off x="1143002" y="2332029"/>
            <a:ext cx="4118906" cy="3840171"/>
          </a:xfrm>
        </p:spPr>
        <p:txBody>
          <a:bodyPr>
            <a:normAutofit/>
          </a:bodyPr>
          <a:lstStyle/>
          <a:p>
            <a:r>
              <a:rPr lang="en-US"/>
              <a:t>Can you think of an example for each category? </a:t>
            </a:r>
          </a:p>
          <a:p>
            <a:r>
              <a:rPr lang="en-US"/>
              <a:t>Can you think of additional factors that aren’t included in this list?</a:t>
            </a:r>
          </a:p>
          <a:p>
            <a:r>
              <a:rPr lang="en-US"/>
              <a:t>How do you think each of these factors might impact grief?</a:t>
            </a:r>
          </a:p>
          <a:p>
            <a:endParaRPr lang="en-US"/>
          </a:p>
        </p:txBody>
      </p:sp>
    </p:spTree>
    <p:extLst>
      <p:ext uri="{BB962C8B-B14F-4D97-AF65-F5344CB8AC3E}">
        <p14:creationId xmlns:p14="http://schemas.microsoft.com/office/powerpoint/2010/main" val="385826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question marks">
            <a:extLst>
              <a:ext uri="{FF2B5EF4-FFF2-40B4-BE49-F238E27FC236}">
                <a16:creationId xmlns:a16="http://schemas.microsoft.com/office/drawing/2014/main" id="{EA887B22-8F16-296F-D7A7-8FA70A4E37BD}"/>
              </a:ext>
            </a:extLst>
          </p:cNvPr>
          <p:cNvPicPr>
            <a:picLocks noChangeAspect="1"/>
          </p:cNvPicPr>
          <p:nvPr/>
        </p:nvPicPr>
        <p:blipFill rotWithShape="1">
          <a:blip r:embed="rId2"/>
          <a:srcRect l="10993" r="14379"/>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B67E7-28F5-D04A-8608-BCAAC7287AEE}"/>
              </a:ext>
            </a:extLst>
          </p:cNvPr>
          <p:cNvSpPr>
            <a:spLocks noGrp="1"/>
          </p:cNvSpPr>
          <p:nvPr>
            <p:ph type="title"/>
          </p:nvPr>
        </p:nvSpPr>
        <p:spPr>
          <a:xfrm>
            <a:off x="1143001" y="872937"/>
            <a:ext cx="5920740" cy="1360898"/>
          </a:xfrm>
        </p:spPr>
        <p:txBody>
          <a:bodyPr>
            <a:normAutofit/>
          </a:bodyPr>
          <a:lstStyle/>
          <a:p>
            <a:r>
              <a:rPr lang="en-US"/>
              <a:t>Discussion</a:t>
            </a:r>
          </a:p>
        </p:txBody>
      </p:sp>
      <p:sp>
        <p:nvSpPr>
          <p:cNvPr id="3" name="Content Placeholder 2">
            <a:extLst>
              <a:ext uri="{FF2B5EF4-FFF2-40B4-BE49-F238E27FC236}">
                <a16:creationId xmlns:a16="http://schemas.microsoft.com/office/drawing/2014/main" id="{50DA8420-3C9F-5945-92EA-26B5A9788D4F}"/>
              </a:ext>
            </a:extLst>
          </p:cNvPr>
          <p:cNvSpPr>
            <a:spLocks noGrp="1"/>
          </p:cNvSpPr>
          <p:nvPr>
            <p:ph idx="1"/>
          </p:nvPr>
        </p:nvSpPr>
        <p:spPr>
          <a:xfrm>
            <a:off x="1143002" y="2332029"/>
            <a:ext cx="4118906" cy="3840171"/>
          </a:xfrm>
        </p:spPr>
        <p:txBody>
          <a:bodyPr>
            <a:normAutofit/>
          </a:bodyPr>
          <a:lstStyle/>
          <a:p>
            <a:r>
              <a:rPr lang="en-US" dirty="0"/>
              <a:t>Is COVID 19 itself a factor contributing to complicated grief? </a:t>
            </a:r>
          </a:p>
          <a:p>
            <a:r>
              <a:rPr lang="en-US" dirty="0">
                <a:hlinkClick r:id="rId3"/>
              </a:rPr>
              <a:t>https://www.nbcnews.com/think/opinion/covid-19-pandemic-will-be-outlasted-grief-pandemic-no-one-ncna1242788</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45954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CCBAE-B294-4CCF-992B-B091F048DAE5}"/>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t>Enfranchising Forgotten Grievers</a:t>
            </a:r>
          </a:p>
        </p:txBody>
      </p:sp>
      <p:sp>
        <p:nvSpPr>
          <p:cNvPr id="14" name="Freeform: Shape 13">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6" name="Straight Connector 15">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06671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4"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12">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4" descr="A line of black pawns">
            <a:extLst>
              <a:ext uri="{FF2B5EF4-FFF2-40B4-BE49-F238E27FC236}">
                <a16:creationId xmlns:a16="http://schemas.microsoft.com/office/drawing/2014/main" id="{D5D4A5DF-10F1-C4BC-8EC1-9A3948124763}"/>
              </a:ext>
            </a:extLst>
          </p:cNvPr>
          <p:cNvPicPr>
            <a:picLocks noChangeAspect="1"/>
          </p:cNvPicPr>
          <p:nvPr/>
        </p:nvPicPr>
        <p:blipFill rotWithShape="1">
          <a:blip r:embed="rId2"/>
          <a:srcRect t="15730"/>
          <a:stretch/>
        </p:blipFill>
        <p:spPr>
          <a:xfrm>
            <a:off x="20" y="10"/>
            <a:ext cx="12191979" cy="6857989"/>
          </a:xfrm>
          <a:prstGeom prst="rect">
            <a:avLst/>
          </a:prstGeom>
        </p:spPr>
      </p:pic>
      <p:sp>
        <p:nvSpPr>
          <p:cNvPr id="27" name="Freeform: Shape 14">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16">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FEC52-9228-40C3-9E6E-EED98D2A71D2}"/>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dirty="0">
                <a:solidFill>
                  <a:srgbClr val="FFFFFF"/>
                </a:solidFill>
              </a:rPr>
              <a:t>Enfranchisement as antidote to complicated grief</a:t>
            </a:r>
          </a:p>
        </p:txBody>
      </p:sp>
      <p:sp>
        <p:nvSpPr>
          <p:cNvPr id="29" name="Freeform: Shape 18">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 name="Straight Connector 20">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97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0C04237-153A-4A4F-A7E9-6926B66F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pe tied on old wooden railing">
            <a:extLst>
              <a:ext uri="{FF2B5EF4-FFF2-40B4-BE49-F238E27FC236}">
                <a16:creationId xmlns:a16="http://schemas.microsoft.com/office/drawing/2014/main" id="{03D7C650-72DE-C0A4-B208-27F7A4D3CA9C}"/>
              </a:ext>
            </a:extLst>
          </p:cNvPr>
          <p:cNvPicPr>
            <a:picLocks noChangeAspect="1"/>
          </p:cNvPicPr>
          <p:nvPr/>
        </p:nvPicPr>
        <p:blipFill rotWithShape="1">
          <a:blip r:embed="rId2"/>
          <a:srcRect t="9173" b="6557"/>
          <a:stretch/>
        </p:blipFill>
        <p:spPr>
          <a:xfrm>
            <a:off x="20" y="-3"/>
            <a:ext cx="12191980" cy="6858001"/>
          </a:xfrm>
          <a:prstGeom prst="rect">
            <a:avLst/>
          </a:prstGeom>
        </p:spPr>
      </p:pic>
      <p:sp>
        <p:nvSpPr>
          <p:cNvPr id="15" name="Freeform: Shape 14">
            <a:extLst>
              <a:ext uri="{FF2B5EF4-FFF2-40B4-BE49-F238E27FC236}">
                <a16:creationId xmlns:a16="http://schemas.microsoft.com/office/drawing/2014/main" id="{60BD1D87-EF65-4284-8DA1-D14D55487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0E9497-6FC5-4D66-A8DD-59C4F0C51EC9}"/>
              </a:ext>
            </a:extLst>
          </p:cNvPr>
          <p:cNvSpPr>
            <a:spLocks noGrp="1"/>
          </p:cNvSpPr>
          <p:nvPr>
            <p:ph type="title"/>
          </p:nvPr>
        </p:nvSpPr>
        <p:spPr>
          <a:xfrm>
            <a:off x="1143001" y="1181101"/>
            <a:ext cx="5714999" cy="2832404"/>
          </a:xfrm>
        </p:spPr>
        <p:txBody>
          <a:bodyPr vert="horz" lIns="91440" tIns="45720" rIns="91440" bIns="45720" rtlCol="0" anchor="t">
            <a:normAutofit/>
          </a:bodyPr>
          <a:lstStyle/>
          <a:p>
            <a:pPr>
              <a:lnSpc>
                <a:spcPct val="90000"/>
              </a:lnSpc>
            </a:pPr>
            <a:r>
              <a:rPr lang="en-US" sz="3000" cap="all" spc="300" dirty="0">
                <a:solidFill>
                  <a:srgbClr val="FFFFFF"/>
                </a:solidFill>
              </a:rPr>
              <a:t>Before we look at how to enfranchise, let’s look at disenfranchised grief</a:t>
            </a:r>
          </a:p>
        </p:txBody>
      </p:sp>
      <p:sp>
        <p:nvSpPr>
          <p:cNvPr id="17" name="Freeform: Shape 16">
            <a:extLst>
              <a:ext uri="{FF2B5EF4-FFF2-40B4-BE49-F238E27FC236}">
                <a16:creationId xmlns:a16="http://schemas.microsoft.com/office/drawing/2014/main" id="{D7CA8974-7BA7-4828-89E2-6DAD7353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9468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77110-9EEF-704D-84A3-4965F2430123}"/>
              </a:ext>
            </a:extLst>
          </p:cNvPr>
          <p:cNvSpPr>
            <a:spLocks noGrp="1"/>
          </p:cNvSpPr>
          <p:nvPr>
            <p:ph type="title"/>
          </p:nvPr>
        </p:nvSpPr>
        <p:spPr>
          <a:xfrm>
            <a:off x="1756756" y="906189"/>
            <a:ext cx="8689571" cy="1001886"/>
          </a:xfrm>
        </p:spPr>
        <p:txBody>
          <a:bodyPr anchor="b">
            <a:normAutofit/>
          </a:bodyPr>
          <a:lstStyle/>
          <a:p>
            <a:pPr algn="ctr"/>
            <a:r>
              <a:rPr lang="en-US"/>
              <a:t>Disenfranchised grief </a:t>
            </a:r>
          </a:p>
        </p:txBody>
      </p:sp>
      <p:cxnSp>
        <p:nvCxnSpPr>
          <p:cNvPr id="12" name="Straight Connector 11">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D293B98-2375-48F7-AD31-6DBC7AF9DE6F}"/>
              </a:ext>
            </a:extLst>
          </p:cNvPr>
          <p:cNvGraphicFramePr>
            <a:graphicFrameLocks noGrp="1"/>
          </p:cNvGraphicFramePr>
          <p:nvPr>
            <p:ph idx="1"/>
            <p:extLst>
              <p:ext uri="{D42A27DB-BD31-4B8C-83A1-F6EECF244321}">
                <p14:modId xmlns:p14="http://schemas.microsoft.com/office/powerpoint/2010/main" val="3815152318"/>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78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B702-E12B-4BE5-8F65-2E4980BFB574}"/>
              </a:ext>
            </a:extLst>
          </p:cNvPr>
          <p:cNvSpPr>
            <a:spLocks noGrp="1"/>
          </p:cNvSpPr>
          <p:nvPr>
            <p:ph type="title"/>
          </p:nvPr>
        </p:nvSpPr>
        <p:spPr/>
        <p:txBody>
          <a:bodyPr/>
          <a:lstStyle/>
          <a:p>
            <a:r>
              <a:rPr lang="en-US" dirty="0"/>
              <a:t>Ethical Loneliness </a:t>
            </a:r>
          </a:p>
        </p:txBody>
      </p:sp>
      <p:graphicFrame>
        <p:nvGraphicFramePr>
          <p:cNvPr id="1028" name="Content Placeholder 2">
            <a:extLst>
              <a:ext uri="{FF2B5EF4-FFF2-40B4-BE49-F238E27FC236}">
                <a16:creationId xmlns:a16="http://schemas.microsoft.com/office/drawing/2014/main" id="{ED11FC06-E5EB-7BA1-46CB-3624EB78BA31}"/>
              </a:ext>
            </a:extLst>
          </p:cNvPr>
          <p:cNvGraphicFramePr>
            <a:graphicFrameLocks noGrp="1"/>
          </p:cNvGraphicFramePr>
          <p:nvPr>
            <p:ph idx="1"/>
            <p:extLst>
              <p:ext uri="{D42A27DB-BD31-4B8C-83A1-F6EECF244321}">
                <p14:modId xmlns:p14="http://schemas.microsoft.com/office/powerpoint/2010/main" val="2864418062"/>
              </p:ext>
            </p:extLst>
          </p:nvPr>
        </p:nvGraphicFramePr>
        <p:xfrm>
          <a:off x="1143000" y="2332026"/>
          <a:ext cx="9905999" cy="356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78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670A-F277-EF4E-9859-8C7E38578F54}"/>
              </a:ext>
            </a:extLst>
          </p:cNvPr>
          <p:cNvSpPr>
            <a:spLocks noGrp="1"/>
          </p:cNvSpPr>
          <p:nvPr>
            <p:ph type="title"/>
          </p:nvPr>
        </p:nvSpPr>
        <p:spPr>
          <a:xfrm>
            <a:off x="631370" y="1059893"/>
            <a:ext cx="3462229" cy="4738211"/>
          </a:xfrm>
        </p:spPr>
        <p:txBody>
          <a:bodyPr>
            <a:normAutofit/>
          </a:bodyPr>
          <a:lstStyle/>
          <a:p>
            <a:r>
              <a:rPr lang="en-US" dirty="0"/>
              <a:t> About Me</a:t>
            </a:r>
          </a:p>
        </p:txBody>
      </p:sp>
      <p:sp>
        <p:nvSpPr>
          <p:cNvPr id="3" name="Content Placeholder 2">
            <a:extLst>
              <a:ext uri="{FF2B5EF4-FFF2-40B4-BE49-F238E27FC236}">
                <a16:creationId xmlns:a16="http://schemas.microsoft.com/office/drawing/2014/main" id="{099DF4E8-B526-1A44-A875-22FA78D44D65}"/>
              </a:ext>
            </a:extLst>
          </p:cNvPr>
          <p:cNvSpPr>
            <a:spLocks noGrp="1"/>
          </p:cNvSpPr>
          <p:nvPr>
            <p:ph idx="1"/>
          </p:nvPr>
        </p:nvSpPr>
        <p:spPr>
          <a:xfrm>
            <a:off x="5080674" y="1059894"/>
            <a:ext cx="6349708" cy="4717972"/>
          </a:xfrm>
        </p:spPr>
        <p:txBody>
          <a:bodyPr anchor="ctr">
            <a:normAutofit/>
          </a:bodyPr>
          <a:lstStyle/>
          <a:p>
            <a:r>
              <a:rPr lang="en-US" dirty="0"/>
              <a:t>I am a licensed professional counselor operating my own practice Refuge Counseling, LLC with my husband Stephen</a:t>
            </a:r>
          </a:p>
          <a:p>
            <a:r>
              <a:rPr lang="en-US" dirty="0"/>
              <a:t>Current attend Ohio University in their doctoral program in counselor education and supervision </a:t>
            </a:r>
          </a:p>
          <a:p>
            <a:r>
              <a:rPr lang="en-US" dirty="0"/>
              <a:t>I believe that companioning and advocating for grievers is my life’s passion </a:t>
            </a:r>
          </a:p>
        </p:txBody>
      </p:sp>
    </p:spTree>
    <p:extLst>
      <p:ext uri="{BB962C8B-B14F-4D97-AF65-F5344CB8AC3E}">
        <p14:creationId xmlns:p14="http://schemas.microsoft.com/office/powerpoint/2010/main" val="415362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15AF-0CA2-4270-95B8-F9C9BFF2928C}"/>
              </a:ext>
            </a:extLst>
          </p:cNvPr>
          <p:cNvSpPr>
            <a:spLocks noGrp="1"/>
          </p:cNvSpPr>
          <p:nvPr>
            <p:ph type="title"/>
          </p:nvPr>
        </p:nvSpPr>
        <p:spPr/>
        <p:txBody>
          <a:bodyPr/>
          <a:lstStyle/>
          <a:p>
            <a:r>
              <a:rPr lang="en-US" dirty="0"/>
              <a:t>Moment of rest before we start- </a:t>
            </a:r>
          </a:p>
        </p:txBody>
      </p:sp>
      <p:sp>
        <p:nvSpPr>
          <p:cNvPr id="3" name="Content Placeholder 2">
            <a:extLst>
              <a:ext uri="{FF2B5EF4-FFF2-40B4-BE49-F238E27FC236}">
                <a16:creationId xmlns:a16="http://schemas.microsoft.com/office/drawing/2014/main" id="{A6328AF3-D641-4A91-B69A-C62362DBE0EA}"/>
              </a:ext>
            </a:extLst>
          </p:cNvPr>
          <p:cNvSpPr>
            <a:spLocks noGrp="1"/>
          </p:cNvSpPr>
          <p:nvPr>
            <p:ph idx="1"/>
          </p:nvPr>
        </p:nvSpPr>
        <p:spPr/>
        <p:txBody>
          <a:bodyPr/>
          <a:lstStyle/>
          <a:p>
            <a:r>
              <a:rPr lang="en-US" dirty="0"/>
              <a:t>We are going to be talking about a difficult topic today-</a:t>
            </a:r>
          </a:p>
          <a:p>
            <a:r>
              <a:rPr lang="en-US" dirty="0">
                <a:hlinkClick r:id="rId2"/>
              </a:rPr>
              <a:t>https://www.youtube.com/watch?v=oEmvQqg_EpQ</a:t>
            </a:r>
            <a:endParaRPr lang="en-US" dirty="0"/>
          </a:p>
          <a:p>
            <a:r>
              <a:rPr lang="en-US" dirty="0"/>
              <a:t>Take a deep breath, and take care of yourself as we discuss today! </a:t>
            </a:r>
          </a:p>
          <a:p>
            <a:r>
              <a:rPr lang="en-US" dirty="0"/>
              <a:t>I love questions, so feel free to use the chat function as we go along today. </a:t>
            </a:r>
          </a:p>
          <a:p>
            <a:r>
              <a:rPr lang="en-US" dirty="0">
                <a:sym typeface="Wingdings" panose="05000000000000000000" pitchFamily="2" charset="2"/>
              </a:rPr>
              <a:t> </a:t>
            </a:r>
          </a:p>
          <a:p>
            <a:endParaRPr lang="en-US" dirty="0"/>
          </a:p>
          <a:p>
            <a:endParaRPr lang="en-US" dirty="0"/>
          </a:p>
        </p:txBody>
      </p:sp>
    </p:spTree>
    <p:extLst>
      <p:ext uri="{BB962C8B-B14F-4D97-AF65-F5344CB8AC3E}">
        <p14:creationId xmlns:p14="http://schemas.microsoft.com/office/powerpoint/2010/main" val="134508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E927AD-D80B-4227-9B78-EAB581049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D3DC9B1-667C-45EC-B83B-437D92CE9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6911" y="0"/>
            <a:ext cx="10458178" cy="6858000"/>
          </a:xfrm>
          <a:custGeom>
            <a:avLst/>
            <a:gdLst>
              <a:gd name="connsiteX0" fmla="*/ 6010593 w 10458178"/>
              <a:gd name="connsiteY0" fmla="*/ 0 h 6858000"/>
              <a:gd name="connsiteX1" fmla="*/ 8228844 w 10458178"/>
              <a:gd name="connsiteY1" fmla="*/ 0 h 6858000"/>
              <a:gd name="connsiteX2" fmla="*/ 8239927 w 10458178"/>
              <a:gd name="connsiteY2" fmla="*/ 0 h 6858000"/>
              <a:gd name="connsiteX3" fmla="*/ 10458178 w 10458178"/>
              <a:gd name="connsiteY3" fmla="*/ 0 h 6858000"/>
              <a:gd name="connsiteX4" fmla="*/ 4447586 w 10458178"/>
              <a:gd name="connsiteY4" fmla="*/ 6858000 h 6858000"/>
              <a:gd name="connsiteX5" fmla="*/ 2229335 w 10458178"/>
              <a:gd name="connsiteY5" fmla="*/ 6858000 h 6858000"/>
              <a:gd name="connsiteX6" fmla="*/ 2218251 w 10458178"/>
              <a:gd name="connsiteY6" fmla="*/ 6858000 h 6858000"/>
              <a:gd name="connsiteX7" fmla="*/ 0 w 1045817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8178" h="6858000">
                <a:moveTo>
                  <a:pt x="6010593" y="0"/>
                </a:moveTo>
                <a:lnTo>
                  <a:pt x="8228844" y="0"/>
                </a:lnTo>
                <a:lnTo>
                  <a:pt x="8239927" y="0"/>
                </a:lnTo>
                <a:lnTo>
                  <a:pt x="10458178" y="0"/>
                </a:lnTo>
                <a:lnTo>
                  <a:pt x="4447586" y="6858000"/>
                </a:lnTo>
                <a:lnTo>
                  <a:pt x="2229335" y="6858000"/>
                </a:lnTo>
                <a:lnTo>
                  <a:pt x="2218251" y="6858000"/>
                </a:lnTo>
                <a:lnTo>
                  <a:pt x="0" y="685800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BD6639-C978-43C2-B374-C6E7B56E30E0}"/>
              </a:ext>
            </a:extLst>
          </p:cNvPr>
          <p:cNvSpPr>
            <a:spLocks noGrp="1"/>
          </p:cNvSpPr>
          <p:nvPr>
            <p:ph type="title"/>
          </p:nvPr>
        </p:nvSpPr>
        <p:spPr>
          <a:xfrm>
            <a:off x="1142999" y="1181100"/>
            <a:ext cx="3718070" cy="1337926"/>
          </a:xfrm>
        </p:spPr>
        <p:txBody>
          <a:bodyPr anchor="t">
            <a:normAutofit/>
          </a:bodyPr>
          <a:lstStyle/>
          <a:p>
            <a:endParaRPr lang="en-US" dirty="0"/>
          </a:p>
        </p:txBody>
      </p:sp>
      <p:sp>
        <p:nvSpPr>
          <p:cNvPr id="23" name="Freeform: Shape 22">
            <a:extLst>
              <a:ext uri="{FF2B5EF4-FFF2-40B4-BE49-F238E27FC236}">
                <a16:creationId xmlns:a16="http://schemas.microsoft.com/office/drawing/2014/main" id="{7FD79FD8-0800-4980-94BB-0CB634A82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a:extLst>
              <a:ext uri="{FF2B5EF4-FFF2-40B4-BE49-F238E27FC236}">
                <a16:creationId xmlns:a16="http://schemas.microsoft.com/office/drawing/2014/main" id="{F5B64FEB-6624-FA49-433F-6C6D2EDB59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1970" y="2561797"/>
            <a:ext cx="1870262" cy="1870262"/>
          </a:xfrm>
          <a:prstGeom prst="rect">
            <a:avLst/>
          </a:prstGeom>
        </p:spPr>
      </p:pic>
      <p:sp>
        <p:nvSpPr>
          <p:cNvPr id="3" name="Content Placeholder 2">
            <a:extLst>
              <a:ext uri="{FF2B5EF4-FFF2-40B4-BE49-F238E27FC236}">
                <a16:creationId xmlns:a16="http://schemas.microsoft.com/office/drawing/2014/main" id="{4E84B26E-1DAF-4C43-93F7-23071CD1C43D}"/>
              </a:ext>
            </a:extLst>
          </p:cNvPr>
          <p:cNvSpPr>
            <a:spLocks noGrp="1"/>
          </p:cNvSpPr>
          <p:nvPr>
            <p:ph idx="1"/>
          </p:nvPr>
        </p:nvSpPr>
        <p:spPr>
          <a:xfrm>
            <a:off x="8473643" y="805884"/>
            <a:ext cx="3423082" cy="5382087"/>
          </a:xfrm>
        </p:spPr>
        <p:txBody>
          <a:bodyPr anchor="b">
            <a:normAutofit/>
          </a:bodyPr>
          <a:lstStyle/>
          <a:p>
            <a:pPr algn="r"/>
            <a:r>
              <a:rPr lang="en-US" sz="4000" dirty="0"/>
              <a:t>What brought you to this training today?</a:t>
            </a:r>
          </a:p>
          <a:p>
            <a:pPr algn="r"/>
            <a:endParaRPr lang="en-US" dirty="0"/>
          </a:p>
        </p:txBody>
      </p:sp>
    </p:spTree>
    <p:extLst>
      <p:ext uri="{BB962C8B-B14F-4D97-AF65-F5344CB8AC3E}">
        <p14:creationId xmlns:p14="http://schemas.microsoft.com/office/powerpoint/2010/main" val="275417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reaching out to sun">
            <a:extLst>
              <a:ext uri="{FF2B5EF4-FFF2-40B4-BE49-F238E27FC236}">
                <a16:creationId xmlns:a16="http://schemas.microsoft.com/office/drawing/2014/main" id="{4FF60974-5329-E8FA-E829-8B222643B6EB}"/>
              </a:ext>
            </a:extLst>
          </p:cNvPr>
          <p:cNvPicPr>
            <a:picLocks noChangeAspect="1"/>
          </p:cNvPicPr>
          <p:nvPr/>
        </p:nvPicPr>
        <p:blipFill rotWithShape="1">
          <a:blip r:embed="rId2"/>
          <a:srcRect r="-2" b="2125"/>
          <a:stretch/>
        </p:blipFill>
        <p:spPr>
          <a:xfrm>
            <a:off x="866911" y="10"/>
            <a:ext cx="10458178" cy="6857990"/>
          </a:xfrm>
          <a:custGeom>
            <a:avLst/>
            <a:gdLst/>
            <a:ahLst/>
            <a:cxnLst/>
            <a:rect l="l" t="t" r="r" b="b"/>
            <a:pathLst>
              <a:path w="10458178" h="6858000">
                <a:moveTo>
                  <a:pt x="6010593" y="0"/>
                </a:moveTo>
                <a:lnTo>
                  <a:pt x="8228844" y="0"/>
                </a:lnTo>
                <a:lnTo>
                  <a:pt x="8239927" y="0"/>
                </a:lnTo>
                <a:lnTo>
                  <a:pt x="10458178" y="0"/>
                </a:lnTo>
                <a:lnTo>
                  <a:pt x="4447586" y="6858000"/>
                </a:lnTo>
                <a:lnTo>
                  <a:pt x="2229335" y="6858000"/>
                </a:lnTo>
                <a:lnTo>
                  <a:pt x="2218251" y="6858000"/>
                </a:lnTo>
                <a:lnTo>
                  <a:pt x="0" y="6858000"/>
                </a:lnTo>
                <a:close/>
              </a:path>
            </a:pathLst>
          </a:custGeom>
        </p:spPr>
      </p:pic>
      <p:sp>
        <p:nvSpPr>
          <p:cNvPr id="2" name="Title 1">
            <a:extLst>
              <a:ext uri="{FF2B5EF4-FFF2-40B4-BE49-F238E27FC236}">
                <a16:creationId xmlns:a16="http://schemas.microsoft.com/office/drawing/2014/main" id="{ADD765A0-C1C0-1C42-9DBA-92A5EEF8B3C5}"/>
              </a:ext>
            </a:extLst>
          </p:cNvPr>
          <p:cNvSpPr>
            <a:spLocks noGrp="1"/>
          </p:cNvSpPr>
          <p:nvPr>
            <p:ph type="title"/>
          </p:nvPr>
        </p:nvSpPr>
        <p:spPr>
          <a:xfrm>
            <a:off x="1143000" y="1203678"/>
            <a:ext cx="3876793" cy="1799581"/>
          </a:xfrm>
        </p:spPr>
        <p:txBody>
          <a:bodyPr anchor="t">
            <a:normAutofit/>
          </a:bodyPr>
          <a:lstStyle/>
          <a:p>
            <a:r>
              <a:rPr lang="en-US"/>
              <a:t>Grief...</a:t>
            </a:r>
            <a:br>
              <a:rPr lang="en-US"/>
            </a:br>
            <a:r>
              <a:rPr lang="en-US"/>
              <a:t>It’s Complicated</a:t>
            </a:r>
          </a:p>
        </p:txBody>
      </p:sp>
      <p:sp>
        <p:nvSpPr>
          <p:cNvPr id="11" name="Freeform: Shape 10">
            <a:extLst>
              <a:ext uri="{FF2B5EF4-FFF2-40B4-BE49-F238E27FC236}">
                <a16:creationId xmlns:a16="http://schemas.microsoft.com/office/drawing/2014/main" id="{046353B2-C54A-470C-8F7B-7471894E2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06675" y="0"/>
            <a:ext cx="6885325" cy="6858000"/>
          </a:xfrm>
          <a:custGeom>
            <a:avLst/>
            <a:gdLst>
              <a:gd name="connsiteX0" fmla="*/ 0 w 6885325"/>
              <a:gd name="connsiteY0" fmla="*/ 0 h 6858000"/>
              <a:gd name="connsiteX1" fmla="*/ 6885325 w 6885325"/>
              <a:gd name="connsiteY1" fmla="*/ 0 h 6858000"/>
              <a:gd name="connsiteX2" fmla="*/ 6885323 w 6885325"/>
              <a:gd name="connsiteY2" fmla="*/ 2 h 6858000"/>
              <a:gd name="connsiteX3" fmla="*/ 6885322 w 6885325"/>
              <a:gd name="connsiteY3" fmla="*/ 4 h 6858000"/>
              <a:gd name="connsiteX4" fmla="*/ 874733 w 6885325"/>
              <a:gd name="connsiteY4" fmla="*/ 6858000 h 6858000"/>
              <a:gd name="connsiteX5" fmla="*/ 0 w 68853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5325" h="6858000">
                <a:moveTo>
                  <a:pt x="0" y="0"/>
                </a:moveTo>
                <a:lnTo>
                  <a:pt x="6885325" y="0"/>
                </a:lnTo>
                <a:lnTo>
                  <a:pt x="6885323" y="2"/>
                </a:lnTo>
                <a:cubicBezTo>
                  <a:pt x="6885323" y="3"/>
                  <a:pt x="6885322" y="3"/>
                  <a:pt x="6885322" y="4"/>
                </a:cubicBezTo>
                <a:lnTo>
                  <a:pt x="874733"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A64BC3-1AB3-B247-A2A9-91FB010E49A1}"/>
              </a:ext>
            </a:extLst>
          </p:cNvPr>
          <p:cNvSpPr>
            <a:spLocks noGrp="1"/>
          </p:cNvSpPr>
          <p:nvPr>
            <p:ph idx="1"/>
          </p:nvPr>
        </p:nvSpPr>
        <p:spPr>
          <a:xfrm>
            <a:off x="7964128" y="3429000"/>
            <a:ext cx="3084871" cy="2743199"/>
          </a:xfrm>
        </p:spPr>
        <p:txBody>
          <a:bodyPr anchor="b">
            <a:normAutofit/>
          </a:bodyPr>
          <a:lstStyle/>
          <a:p>
            <a:pPr algn="r"/>
            <a:r>
              <a:rPr lang="en-US"/>
              <a:t>What are we going to be touching on today?</a:t>
            </a:r>
          </a:p>
          <a:p>
            <a:pPr algn="r"/>
            <a:r>
              <a:rPr lang="en-US"/>
              <a:t>Why does the subject matter?</a:t>
            </a:r>
          </a:p>
          <a:p>
            <a:pPr algn="r"/>
            <a:endParaRPr lang="en-US"/>
          </a:p>
        </p:txBody>
      </p:sp>
    </p:spTree>
    <p:extLst>
      <p:ext uri="{BB962C8B-B14F-4D97-AF65-F5344CB8AC3E}">
        <p14:creationId xmlns:p14="http://schemas.microsoft.com/office/powerpoint/2010/main" val="334081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CF23DDA-0D09-4FE5-AE88-EBBE5E024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8261D5-4792-40C1-B5E4-F937CCAE56C0}"/>
              </a:ext>
            </a:extLst>
          </p:cNvPr>
          <p:cNvSpPr>
            <a:spLocks noGrp="1"/>
          </p:cNvSpPr>
          <p:nvPr>
            <p:ph type="title"/>
          </p:nvPr>
        </p:nvSpPr>
        <p:spPr>
          <a:xfrm>
            <a:off x="1143001" y="1181101"/>
            <a:ext cx="3533033" cy="1562100"/>
          </a:xfrm>
        </p:spPr>
        <p:txBody>
          <a:bodyPr anchor="t">
            <a:normAutofit/>
          </a:bodyPr>
          <a:lstStyle/>
          <a:p>
            <a:r>
              <a:rPr lang="en-US" dirty="0"/>
              <a:t>My overall thesis: </a:t>
            </a:r>
          </a:p>
        </p:txBody>
      </p:sp>
      <p:cxnSp>
        <p:nvCxnSpPr>
          <p:cNvPr id="13" name="Straight Connector 12">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195A3E4-312C-1973-311F-523BC7D0F34F}"/>
              </a:ext>
            </a:extLst>
          </p:cNvPr>
          <p:cNvGraphicFramePr>
            <a:graphicFrameLocks noGrp="1"/>
          </p:cNvGraphicFramePr>
          <p:nvPr>
            <p:ph idx="1"/>
            <p:extLst>
              <p:ext uri="{D42A27DB-BD31-4B8C-83A1-F6EECF244321}">
                <p14:modId xmlns:p14="http://schemas.microsoft.com/office/powerpoint/2010/main" val="3692851718"/>
              </p:ext>
            </p:extLst>
          </p:nvPr>
        </p:nvGraphicFramePr>
        <p:xfrm>
          <a:off x="6083225" y="1100567"/>
          <a:ext cx="5102662" cy="4654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03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9CD8-5A94-4E86-8408-628CF9C791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0D7772-76DA-41E8-8C30-3486469C3DD1}"/>
              </a:ext>
            </a:extLst>
          </p:cNvPr>
          <p:cNvSpPr>
            <a:spLocks noGrp="1"/>
          </p:cNvSpPr>
          <p:nvPr>
            <p:ph idx="1"/>
          </p:nvPr>
        </p:nvSpPr>
        <p:spPr/>
        <p:txBody>
          <a:bodyPr/>
          <a:lstStyle/>
          <a:p>
            <a:r>
              <a:rPr lang="en-US" dirty="0">
                <a:hlinkClick r:id="rId2"/>
              </a:rPr>
              <a:t>https://abcnews.go.com/Health/hidden-pandemic-grief-african-american-community/story?id=75613917</a:t>
            </a:r>
            <a:endParaRPr lang="en-US" dirty="0"/>
          </a:p>
          <a:p>
            <a:endParaRPr lang="en-US" dirty="0"/>
          </a:p>
        </p:txBody>
      </p:sp>
    </p:spTree>
    <p:extLst>
      <p:ext uri="{BB962C8B-B14F-4D97-AF65-F5344CB8AC3E}">
        <p14:creationId xmlns:p14="http://schemas.microsoft.com/office/powerpoint/2010/main" val="421692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E74E104-78A8-4DFA-9782-03C75DE1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47BCEA-D77E-4BD6-8954-C64996AB7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6D563F6-B8F0-406F-A032-1E478CA2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4482" y="-2"/>
            <a:ext cx="9957519" cy="6858002"/>
          </a:xfrm>
          <a:custGeom>
            <a:avLst/>
            <a:gdLst>
              <a:gd name="connsiteX0" fmla="*/ 6878624 w 9957519"/>
              <a:gd name="connsiteY0" fmla="*/ 0 h 6858000"/>
              <a:gd name="connsiteX1" fmla="*/ 9957519 w 9957519"/>
              <a:gd name="connsiteY1" fmla="*/ 0 h 6858000"/>
              <a:gd name="connsiteX2" fmla="*/ 9957519 w 9957519"/>
              <a:gd name="connsiteY2" fmla="*/ 1557082 h 6858000"/>
              <a:gd name="connsiteX3" fmla="*/ 9957518 w 9957519"/>
              <a:gd name="connsiteY3" fmla="*/ 1557083 h 6858000"/>
              <a:gd name="connsiteX4" fmla="*/ 9957518 w 9957519"/>
              <a:gd name="connsiteY4" fmla="*/ 6858000 h 6858000"/>
              <a:gd name="connsiteX5" fmla="*/ 8318421 w 9957519"/>
              <a:gd name="connsiteY5" fmla="*/ 6858000 h 6858000"/>
              <a:gd name="connsiteX6" fmla="*/ 6213394 w 9957519"/>
              <a:gd name="connsiteY6" fmla="*/ 6858000 h 6858000"/>
              <a:gd name="connsiteX7" fmla="*/ 5311608 w 9957519"/>
              <a:gd name="connsiteY7" fmla="*/ 6858000 h 6858000"/>
              <a:gd name="connsiteX8" fmla="*/ 4574297 w 9957519"/>
              <a:gd name="connsiteY8" fmla="*/ 6858000 h 6858000"/>
              <a:gd name="connsiteX9" fmla="*/ 868032 w 9957519"/>
              <a:gd name="connsiteY9" fmla="*/ 6858000 h 6858000"/>
              <a:gd name="connsiteX10" fmla="*/ 0 w 9957519"/>
              <a:gd name="connsiteY10" fmla="*/ 0 h 6858000"/>
              <a:gd name="connsiteX11" fmla="*/ 6878624 w 9957519"/>
              <a:gd name="connsiteY11" fmla="*/ 0 h 6858000"/>
              <a:gd name="connsiteX12" fmla="*/ 0 w 9957519"/>
              <a:gd name="connsiteY12"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57519" h="6858000">
                <a:moveTo>
                  <a:pt x="6878624" y="0"/>
                </a:moveTo>
                <a:lnTo>
                  <a:pt x="9957519" y="0"/>
                </a:lnTo>
                <a:lnTo>
                  <a:pt x="9957519" y="1557082"/>
                </a:lnTo>
                <a:lnTo>
                  <a:pt x="9957518" y="1557083"/>
                </a:lnTo>
                <a:lnTo>
                  <a:pt x="9957518" y="6858000"/>
                </a:lnTo>
                <a:lnTo>
                  <a:pt x="8318421" y="6858000"/>
                </a:lnTo>
                <a:lnTo>
                  <a:pt x="6213394" y="6858000"/>
                </a:lnTo>
                <a:lnTo>
                  <a:pt x="5311608" y="6858000"/>
                </a:lnTo>
                <a:lnTo>
                  <a:pt x="4574297" y="6858000"/>
                </a:lnTo>
                <a:lnTo>
                  <a:pt x="868032" y="6858000"/>
                </a:lnTo>
                <a:close/>
                <a:moveTo>
                  <a:pt x="0" y="0"/>
                </a:moveTo>
                <a:lnTo>
                  <a:pt x="6878624" y="0"/>
                </a:lnTo>
                <a:lnTo>
                  <a:pt x="0" y="1"/>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E51784-24C8-49BF-976A-17CE64F3C8C5}"/>
              </a:ext>
            </a:extLst>
          </p:cNvPr>
          <p:cNvSpPr>
            <a:spLocks noGrp="1"/>
          </p:cNvSpPr>
          <p:nvPr>
            <p:ph type="title"/>
          </p:nvPr>
        </p:nvSpPr>
        <p:spPr>
          <a:xfrm>
            <a:off x="1143000" y="1181098"/>
            <a:ext cx="4953000" cy="2713170"/>
          </a:xfrm>
        </p:spPr>
        <p:txBody>
          <a:bodyPr vert="horz" lIns="91440" tIns="45720" rIns="91440" bIns="45720" rtlCol="0" anchor="t">
            <a:normAutofit/>
          </a:bodyPr>
          <a:lstStyle/>
          <a:p>
            <a:pPr>
              <a:lnSpc>
                <a:spcPct val="90000"/>
              </a:lnSpc>
            </a:pPr>
            <a:r>
              <a:rPr lang="en-US" sz="3700" cap="all" spc="300"/>
              <a:t>What do we mean when we talk about complicated grief? </a:t>
            </a:r>
          </a:p>
        </p:txBody>
      </p:sp>
      <p:pic>
        <p:nvPicPr>
          <p:cNvPr id="7" name="Graphic 6" descr="Help">
            <a:extLst>
              <a:ext uri="{FF2B5EF4-FFF2-40B4-BE49-F238E27FC236}">
                <a16:creationId xmlns:a16="http://schemas.microsoft.com/office/drawing/2014/main" id="{8C73A070-B3B7-8E97-9277-835E846F16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77634" y="2212257"/>
            <a:ext cx="4002275" cy="4002275"/>
          </a:xfrm>
          <a:prstGeom prst="rect">
            <a:avLst/>
          </a:prstGeom>
        </p:spPr>
      </p:pic>
    </p:spTree>
    <p:extLst>
      <p:ext uri="{BB962C8B-B14F-4D97-AF65-F5344CB8AC3E}">
        <p14:creationId xmlns:p14="http://schemas.microsoft.com/office/powerpoint/2010/main" val="39820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CC10FC-6518-423B-A972-3E4F7A4A8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8FC12C0-26A5-495A-9358-36220BD53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55"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Scan of a human brain in a neurology clinic">
            <a:extLst>
              <a:ext uri="{FF2B5EF4-FFF2-40B4-BE49-F238E27FC236}">
                <a16:creationId xmlns:a16="http://schemas.microsoft.com/office/drawing/2014/main" id="{2BFB08A3-37B9-4449-ADF4-6ECDEE39835C}"/>
              </a:ext>
            </a:extLst>
          </p:cNvPr>
          <p:cNvPicPr>
            <a:picLocks noChangeAspect="1"/>
          </p:cNvPicPr>
          <p:nvPr/>
        </p:nvPicPr>
        <p:blipFill rotWithShape="1">
          <a:blip r:embed="rId2">
            <a:alphaModFix amt="60000"/>
          </a:blip>
          <a:srcRect l="24701"/>
          <a:stretch/>
        </p:blipFill>
        <p:spPr>
          <a:xfrm>
            <a:off x="1" y="10"/>
            <a:ext cx="6885325" cy="6857990"/>
          </a:xfrm>
          <a:custGeom>
            <a:avLst/>
            <a:gdLst/>
            <a:ahLst/>
            <a:cxnLst/>
            <a:rect l="l" t="t" r="r" b="b"/>
            <a:pathLst>
              <a:path w="6885325" h="6858000">
                <a:moveTo>
                  <a:pt x="6885325" y="0"/>
                </a:moveTo>
                <a:lnTo>
                  <a:pt x="874733" y="6858000"/>
                </a:lnTo>
                <a:lnTo>
                  <a:pt x="0" y="6858000"/>
                </a:lnTo>
                <a:lnTo>
                  <a:pt x="0" y="1"/>
                </a:lnTo>
                <a:close/>
              </a:path>
            </a:pathLst>
          </a:custGeom>
        </p:spPr>
      </p:pic>
      <p:sp>
        <p:nvSpPr>
          <p:cNvPr id="2" name="Title 1">
            <a:extLst>
              <a:ext uri="{FF2B5EF4-FFF2-40B4-BE49-F238E27FC236}">
                <a16:creationId xmlns:a16="http://schemas.microsoft.com/office/drawing/2014/main" id="{460BA7A4-75A7-4F41-934C-A9675D983470}"/>
              </a:ext>
            </a:extLst>
          </p:cNvPr>
          <p:cNvSpPr>
            <a:spLocks noGrp="1"/>
          </p:cNvSpPr>
          <p:nvPr>
            <p:ph type="title"/>
          </p:nvPr>
        </p:nvSpPr>
        <p:spPr>
          <a:xfrm>
            <a:off x="1143001" y="1207629"/>
            <a:ext cx="3497580" cy="1958340"/>
          </a:xfrm>
        </p:spPr>
        <p:txBody>
          <a:bodyPr anchor="t">
            <a:normAutofit/>
          </a:bodyPr>
          <a:lstStyle/>
          <a:p>
            <a:pPr>
              <a:lnSpc>
                <a:spcPct val="90000"/>
              </a:lnSpc>
            </a:pPr>
            <a:r>
              <a:rPr lang="en-US" sz="2800">
                <a:solidFill>
                  <a:srgbClr val="FFFFFF"/>
                </a:solidFill>
              </a:rPr>
              <a:t>Overall Question-</a:t>
            </a:r>
            <a:br>
              <a:rPr lang="en-US" sz="2800">
                <a:solidFill>
                  <a:srgbClr val="FFFFFF"/>
                </a:solidFill>
              </a:rPr>
            </a:br>
            <a:r>
              <a:rPr lang="en-US" sz="2800">
                <a:solidFill>
                  <a:srgbClr val="FFFFFF"/>
                </a:solidFill>
              </a:rPr>
              <a:t>Is  Complicated Grief illness pathology?</a:t>
            </a:r>
            <a:br>
              <a:rPr lang="en-US" sz="2800">
                <a:solidFill>
                  <a:srgbClr val="FFFFFF"/>
                </a:solidFill>
              </a:rPr>
            </a:br>
            <a:endParaRPr lang="en-US" sz="2800">
              <a:solidFill>
                <a:srgbClr val="FFFFFF"/>
              </a:solidFill>
            </a:endParaRPr>
          </a:p>
        </p:txBody>
      </p:sp>
      <p:sp>
        <p:nvSpPr>
          <p:cNvPr id="3" name="Content Placeholder 2">
            <a:extLst>
              <a:ext uri="{FF2B5EF4-FFF2-40B4-BE49-F238E27FC236}">
                <a16:creationId xmlns:a16="http://schemas.microsoft.com/office/drawing/2014/main" id="{B2BD9833-10CB-BD45-975A-088228458974}"/>
              </a:ext>
            </a:extLst>
          </p:cNvPr>
          <p:cNvSpPr>
            <a:spLocks noGrp="1"/>
          </p:cNvSpPr>
          <p:nvPr>
            <p:ph idx="1"/>
          </p:nvPr>
        </p:nvSpPr>
        <p:spPr>
          <a:xfrm>
            <a:off x="5394960" y="1513908"/>
            <a:ext cx="5654039" cy="4201093"/>
          </a:xfrm>
        </p:spPr>
        <p:txBody>
          <a:bodyPr anchor="b">
            <a:normAutofit/>
          </a:bodyPr>
          <a:lstStyle/>
          <a:p>
            <a:pPr algn="r">
              <a:lnSpc>
                <a:spcPct val="110000"/>
              </a:lnSpc>
            </a:pPr>
            <a:r>
              <a:rPr lang="en-US" sz="1900"/>
              <a:t>One perspective-</a:t>
            </a:r>
          </a:p>
          <a:p>
            <a:pPr algn="r">
              <a:lnSpc>
                <a:spcPct val="110000"/>
              </a:lnSpc>
            </a:pPr>
            <a:r>
              <a:rPr lang="en-US" sz="1900"/>
              <a:t>“Complicated grief is not an illness or disorder but instead a normal, human response to naturally complex life and loss circumstances.” (Dr. Alan Wofelt)</a:t>
            </a:r>
          </a:p>
          <a:p>
            <a:pPr algn="r">
              <a:lnSpc>
                <a:spcPct val="110000"/>
              </a:lnSpc>
            </a:pPr>
            <a:endParaRPr lang="en-US" sz="1900"/>
          </a:p>
          <a:p>
            <a:pPr algn="r">
              <a:lnSpc>
                <a:spcPct val="110000"/>
              </a:lnSpc>
            </a:pPr>
            <a:r>
              <a:rPr lang="en-US" sz="1900"/>
              <a:t>The wilderness of complicated grief-</a:t>
            </a:r>
          </a:p>
          <a:p>
            <a:pPr algn="r">
              <a:lnSpc>
                <a:spcPct val="110000"/>
              </a:lnSpc>
            </a:pPr>
            <a:r>
              <a:rPr lang="en-US" sz="1900"/>
              <a:t>Some people get lost in the wilderness of their naturally complicated grief. We as caregivers have the honor or helping them find safety. This is search and rescue of the human soul. </a:t>
            </a:r>
          </a:p>
        </p:txBody>
      </p:sp>
      <p:cxnSp>
        <p:nvCxnSpPr>
          <p:cNvPr id="20" name="Straight Connector 19">
            <a:extLst>
              <a:ext uri="{FF2B5EF4-FFF2-40B4-BE49-F238E27FC236}">
                <a16:creationId xmlns:a16="http://schemas.microsoft.com/office/drawing/2014/main" id="{25F94957-FA6A-49F1-B474-9B199C91C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195739"/>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20</TotalTime>
  <Words>570</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Walbaum Display</vt:lpstr>
      <vt:lpstr>RegattaVTI</vt:lpstr>
      <vt:lpstr>The Intersection of Complicated Grief and COVID-19: Enfranchising forgotten grievers</vt:lpstr>
      <vt:lpstr> About Me</vt:lpstr>
      <vt:lpstr>Moment of rest before we start- </vt:lpstr>
      <vt:lpstr>PowerPoint Presentation</vt:lpstr>
      <vt:lpstr>Grief... It’s Complicated</vt:lpstr>
      <vt:lpstr>My overall thesis: </vt:lpstr>
      <vt:lpstr>PowerPoint Presentation</vt:lpstr>
      <vt:lpstr>What do we mean when we talk about complicated grief? </vt:lpstr>
      <vt:lpstr>Overall Question- Is  Complicated Grief illness pathology? </vt:lpstr>
      <vt:lpstr>The following terms have been used </vt:lpstr>
      <vt:lpstr>Factors that naturally influence complicated mourning </vt:lpstr>
      <vt:lpstr>PowerPoint Presentation</vt:lpstr>
      <vt:lpstr>Discussion</vt:lpstr>
      <vt:lpstr>Enfranchising Forgotten Grievers</vt:lpstr>
      <vt:lpstr>Enfranchisement as antidote to complicated grief</vt:lpstr>
      <vt:lpstr>Before we look at how to enfranchise, let’s look at disenfranchised grief</vt:lpstr>
      <vt:lpstr>Disenfranchised grief </vt:lpstr>
      <vt:lpstr>Ethical Loneliness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Complicated Grief and COVID-19: Enfranchising forgotten grievers</dc:title>
  <dc:creator>Stephen C. Thomas</dc:creator>
  <cp:lastModifiedBy>Stephen C. Thomas</cp:lastModifiedBy>
  <cp:revision>1</cp:revision>
  <dcterms:created xsi:type="dcterms:W3CDTF">2022-04-09T14:14:46Z</dcterms:created>
  <dcterms:modified xsi:type="dcterms:W3CDTF">2022-04-09T14:34:56Z</dcterms:modified>
</cp:coreProperties>
</file>