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44"/>
  </p:notesMasterIdLst>
  <p:sldIdLst>
    <p:sldId id="256"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9" r:id="rId33"/>
    <p:sldId id="290" r:id="rId34"/>
    <p:sldId id="291" r:id="rId35"/>
    <p:sldId id="292" r:id="rId36"/>
    <p:sldId id="293" r:id="rId37"/>
    <p:sldId id="294" r:id="rId38"/>
    <p:sldId id="295" r:id="rId39"/>
    <p:sldId id="296" r:id="rId40"/>
    <p:sldId id="298" r:id="rId41"/>
    <p:sldId id="299" r:id="rId42"/>
    <p:sldId id="300" r:id="rId43"/>
  </p:sldIdLst>
  <p:sldSz cx="12192000" cy="6858000"/>
  <p:notesSz cx="6858000" cy="9144000"/>
  <p:embeddedFontLst>
    <p:embeddedFont>
      <p:font typeface="Bookman Old Style" panose="02050604050505020204" pitchFamily="18"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Lato" panose="020B0604020202020204" charset="0"/>
      <p:regular r:id="rId53"/>
      <p:bold r:id="rId54"/>
      <p:italic r:id="rId55"/>
      <p:boldItalic r:id="rId56"/>
    </p:embeddedFont>
    <p:embeddedFont>
      <p:font typeface="Lora" panose="020B0604020202020204" charset="0"/>
      <p:regular r:id="rId57"/>
      <p:bold r:id="rId58"/>
      <p:italic r:id="rId59"/>
      <p:boldItalic r:id="rId60"/>
    </p:embeddedFont>
    <p:embeddedFont>
      <p:font typeface="Rockwell" panose="02060603020205020403" pitchFamily="18"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8d5328f7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98d5328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a53f71ee5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a53f71ee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c1746b6bb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8c1746b6b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c1746b6bb_0_1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c1746b6b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8d5328f77_0_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98d5328f7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c1746b6bb_0_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8c1746b6b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98d5328f77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98d5328f7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98d5328f77_0_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98d5328f7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98d5328f77_0_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98d5328f7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98d5328f77_0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98d5328f7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c1746b6bb_0_1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c1746b6b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c1746b6bb_0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c1746b6b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974bc2c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9974bc2c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98d5328f77_0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98d5328f7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98d5328f77_0_1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98d5328f7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8c1746b6bb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8c1746b6b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8a53f71ee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8a53f71e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c1746b6b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c1746b6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c1746b6bb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c1746b6b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c1746b6bb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c1746b6b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c1746b6bb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c1746b6b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95269" y="1122363"/>
            <a:ext cx="9001462"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800"/>
              <a:buFont typeface="Bookman Old Style"/>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95269" y="3602038"/>
            <a:ext cx="9001462" cy="1655762"/>
          </a:xfrm>
          <a:prstGeom prst="rect">
            <a:avLst/>
          </a:prstGeom>
          <a:noFill/>
          <a:ln>
            <a:noFill/>
          </a:ln>
        </p:spPr>
        <p:txBody>
          <a:bodyPr spcFirstLastPara="1" wrap="square" lIns="91425" tIns="45700" rIns="91425" bIns="45700" anchor="t" anchorCtr="0">
            <a:noAutofit/>
          </a:bodyPr>
          <a:lstStyle>
            <a:lvl1pPr lvl="0" algn="ctr">
              <a:lnSpc>
                <a:spcPct val="120000"/>
              </a:lnSpc>
              <a:spcBef>
                <a:spcPts val="1000"/>
              </a:spcBef>
              <a:spcAft>
                <a:spcPts val="0"/>
              </a:spcAft>
              <a:buClr>
                <a:schemeClr val="lt1"/>
              </a:buClr>
              <a:buSzPts val="2400"/>
              <a:buNone/>
              <a:defRPr sz="2400"/>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120000"/>
              </a:lnSpc>
              <a:spcBef>
                <a:spcPts val="500"/>
              </a:spcBef>
              <a:spcAft>
                <a:spcPts val="0"/>
              </a:spcAft>
              <a:buClr>
                <a:schemeClr val="lt1"/>
              </a:buClr>
              <a:buSzPts val="1600"/>
              <a:buNone/>
              <a:defRPr sz="1600"/>
            </a:lvl6pPr>
            <a:lvl7pPr lvl="6" algn="ctr">
              <a:lnSpc>
                <a:spcPct val="120000"/>
              </a:lnSpc>
              <a:spcBef>
                <a:spcPts val="500"/>
              </a:spcBef>
              <a:spcAft>
                <a:spcPts val="0"/>
              </a:spcAft>
              <a:buClr>
                <a:schemeClr val="lt1"/>
              </a:buClr>
              <a:buSzPts val="1600"/>
              <a:buNone/>
              <a:defRPr sz="1600"/>
            </a:lvl7pPr>
            <a:lvl8pPr lvl="7" algn="ctr">
              <a:lnSpc>
                <a:spcPct val="120000"/>
              </a:lnSpc>
              <a:spcBef>
                <a:spcPts val="500"/>
              </a:spcBef>
              <a:spcAft>
                <a:spcPts val="0"/>
              </a:spcAft>
              <a:buClr>
                <a:schemeClr val="lt1"/>
              </a:buClr>
              <a:buSzPts val="1600"/>
              <a:buNone/>
              <a:defRPr sz="1600"/>
            </a:lvl8pPr>
            <a:lvl9pPr lvl="8" algn="ctr">
              <a:lnSpc>
                <a:spcPct val="120000"/>
              </a:lnSpc>
              <a:spcBef>
                <a:spcPts val="500"/>
              </a:spcBef>
              <a:spcAft>
                <a:spcPts val="0"/>
              </a:spcAft>
              <a:buClr>
                <a:schemeClr val="lt1"/>
              </a:buClr>
              <a:buSzPts val="1600"/>
              <a:buNone/>
              <a:defRPr sz="1600"/>
            </a:lvl9pPr>
          </a:lstStyle>
          <a:p>
            <a:endParaRPr/>
          </a:p>
        </p:txBody>
      </p:sp>
      <p:sp>
        <p:nvSpPr>
          <p:cNvPr id="14" name="Google Shape;14;p2"/>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913795" y="609600"/>
            <a:ext cx="10353761"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
          <p:cNvSpPr txBox="1">
            <a:spLocks noGrp="1"/>
          </p:cNvSpPr>
          <p:nvPr>
            <p:ph type="body" idx="1"/>
          </p:nvPr>
        </p:nvSpPr>
        <p:spPr>
          <a:xfrm>
            <a:off x="1141804" y="2088320"/>
            <a:ext cx="4879199"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77" name="Google Shape;77;p11"/>
          <p:cNvSpPr txBox="1">
            <a:spLocks noGrp="1"/>
          </p:cNvSpPr>
          <p:nvPr>
            <p:ph type="body" idx="2"/>
          </p:nvPr>
        </p:nvSpPr>
        <p:spPr>
          <a:xfrm>
            <a:off x="913795" y="2912232"/>
            <a:ext cx="5107208" cy="2878968"/>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78" name="Google Shape;78;p11"/>
          <p:cNvSpPr txBox="1">
            <a:spLocks noGrp="1"/>
          </p:cNvSpPr>
          <p:nvPr>
            <p:ph type="body" idx="3"/>
          </p:nvPr>
        </p:nvSpPr>
        <p:spPr>
          <a:xfrm>
            <a:off x="6402003" y="2088320"/>
            <a:ext cx="4865554"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79" name="Google Shape;79;p11"/>
          <p:cNvSpPr txBox="1">
            <a:spLocks noGrp="1"/>
          </p:cNvSpPr>
          <p:nvPr>
            <p:ph type="body" idx="4"/>
          </p:nvPr>
        </p:nvSpPr>
        <p:spPr>
          <a:xfrm>
            <a:off x="6172200" y="2912232"/>
            <a:ext cx="5095357" cy="2878968"/>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80" name="Google Shape;80;p11"/>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1"/>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2"/>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913806" y="4289372"/>
            <a:ext cx="10367564" cy="81935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2800"/>
              <a:buFont typeface="Bookman Old Style"/>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3"/>
          <p:cNvSpPr>
            <a:spLocks noGrp="1"/>
          </p:cNvSpPr>
          <p:nvPr>
            <p:ph type="pic" idx="2"/>
          </p:nvPr>
        </p:nvSpPr>
        <p:spPr>
          <a:xfrm>
            <a:off x="913806" y="621321"/>
            <a:ext cx="10367564" cy="3379735"/>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9pPr>
          </a:lstStyle>
          <a:p>
            <a:endParaRPr/>
          </a:p>
        </p:txBody>
      </p:sp>
      <p:sp>
        <p:nvSpPr>
          <p:cNvPr id="91" name="Google Shape;91;p13"/>
          <p:cNvSpPr txBox="1">
            <a:spLocks noGrp="1"/>
          </p:cNvSpPr>
          <p:nvPr>
            <p:ph type="body" idx="1"/>
          </p:nvPr>
        </p:nvSpPr>
        <p:spPr>
          <a:xfrm>
            <a:off x="913795" y="5108728"/>
            <a:ext cx="10365998" cy="682472"/>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800"/>
              <a:buNone/>
              <a:defRPr sz="18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92" name="Google Shape;92;p13"/>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3"/>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3"/>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200"/>
              <a:buFont typeface="Bookman Old Styl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4"/>
          <p:cNvSpPr txBox="1">
            <a:spLocks noGrp="1"/>
          </p:cNvSpPr>
          <p:nvPr>
            <p:ph type="body" idx="1"/>
          </p:nvPr>
        </p:nvSpPr>
        <p:spPr>
          <a:xfrm>
            <a:off x="1720644" y="3610032"/>
            <a:ext cx="8752299" cy="426812"/>
          </a:xfrm>
          <a:prstGeom prst="rect">
            <a:avLst/>
          </a:prstGeom>
          <a:noFill/>
          <a:ln>
            <a:noFill/>
          </a:ln>
        </p:spPr>
        <p:txBody>
          <a:bodyPr spcFirstLastPara="1" wrap="square" lIns="91425" tIns="45700" rIns="91425" bIns="45700" anchor="t" anchorCtr="0">
            <a:noAutofit/>
          </a:bodyPr>
          <a:lstStyle>
            <a:lvl1pPr marL="457200" lvl="0" indent="-228600" algn="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98" name="Google Shape;98;p14"/>
          <p:cNvSpPr txBox="1">
            <a:spLocks noGrp="1"/>
          </p:cNvSpPr>
          <p:nvPr>
            <p:ph type="body" idx="2"/>
          </p:nvPr>
        </p:nvSpPr>
        <p:spPr>
          <a:xfrm>
            <a:off x="913794" y="4204821"/>
            <a:ext cx="10353762" cy="1586380"/>
          </a:xfrm>
          <a:prstGeom prst="rect">
            <a:avLst/>
          </a:prstGeom>
          <a:noFill/>
          <a:ln>
            <a:noFill/>
          </a:ln>
        </p:spPr>
        <p:txBody>
          <a:bodyPr spcFirstLastPara="1" wrap="square" lIns="91425" tIns="45700" rIns="91425" bIns="45700" anchor="ctr" anchorCtr="0">
            <a:noAutofit/>
          </a:bodyPr>
          <a:lstStyle>
            <a:lvl1pPr marL="457200" lvl="0" indent="-228600" algn="ctr">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99" name="Google Shape;99;p14"/>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4"/>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14"/>
          <p:cNvSpPr txBox="1"/>
          <p:nvPr/>
        </p:nvSpPr>
        <p:spPr>
          <a:xfrm>
            <a:off x="836612" y="73524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Rockwell"/>
              <a:buNone/>
            </a:pPr>
            <a:r>
              <a:rPr lang="en-US" sz="8000" b="0" cap="none">
                <a:solidFill>
                  <a:schemeClr val="lt1"/>
                </a:solidFill>
                <a:latin typeface="Rockwell"/>
                <a:ea typeface="Rockwell"/>
                <a:cs typeface="Rockwell"/>
                <a:sym typeface="Rockwell"/>
              </a:rPr>
              <a:t>“</a:t>
            </a:r>
            <a:endParaRPr/>
          </a:p>
        </p:txBody>
      </p:sp>
      <p:sp>
        <p:nvSpPr>
          <p:cNvPr id="103" name="Google Shape;103;p14"/>
          <p:cNvSpPr txBox="1"/>
          <p:nvPr/>
        </p:nvSpPr>
        <p:spPr>
          <a:xfrm>
            <a:off x="10657956" y="2972093"/>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Rockwell"/>
              <a:buNone/>
            </a:pPr>
            <a:r>
              <a:rPr lang="en-US" sz="8000" b="0" cap="none">
                <a:solidFill>
                  <a:schemeClr val="lt1"/>
                </a:solidFill>
                <a:latin typeface="Rockwell"/>
                <a:ea typeface="Rockwell"/>
                <a:cs typeface="Rockwell"/>
                <a:sym typeface="Rockwel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913806" y="2126942"/>
            <a:ext cx="10355327" cy="251183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200"/>
              <a:buFont typeface="Bookman Old Styl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
          <p:cNvSpPr txBox="1">
            <a:spLocks noGrp="1"/>
          </p:cNvSpPr>
          <p:nvPr>
            <p:ph type="body" idx="1"/>
          </p:nvPr>
        </p:nvSpPr>
        <p:spPr>
          <a:xfrm>
            <a:off x="913794" y="4650556"/>
            <a:ext cx="10353763" cy="1140644"/>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107" name="Google Shape;107;p15"/>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5"/>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5"/>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913794" y="609600"/>
            <a:ext cx="10353762"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6"/>
          <p:cNvSpPr txBox="1">
            <a:spLocks noGrp="1"/>
          </p:cNvSpPr>
          <p:nvPr>
            <p:ph type="body" idx="1"/>
          </p:nvPr>
        </p:nvSpPr>
        <p:spPr>
          <a:xfrm>
            <a:off x="913794" y="2088319"/>
            <a:ext cx="3298956" cy="823305"/>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400"/>
              <a:buNone/>
              <a:defRPr sz="24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13" name="Google Shape;113;p16"/>
          <p:cNvSpPr txBox="1">
            <a:spLocks noGrp="1"/>
          </p:cNvSpPr>
          <p:nvPr>
            <p:ph type="body" idx="2"/>
          </p:nvPr>
        </p:nvSpPr>
        <p:spPr>
          <a:xfrm>
            <a:off x="913794" y="2911624"/>
            <a:ext cx="3298956" cy="2879576"/>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14" name="Google Shape;114;p16"/>
          <p:cNvSpPr txBox="1">
            <a:spLocks noGrp="1"/>
          </p:cNvSpPr>
          <p:nvPr>
            <p:ph type="body" idx="3"/>
          </p:nvPr>
        </p:nvSpPr>
        <p:spPr>
          <a:xfrm>
            <a:off x="4444878" y="2088320"/>
            <a:ext cx="3298558" cy="823304"/>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400"/>
              <a:buNone/>
              <a:defRPr sz="24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15" name="Google Shape;115;p16"/>
          <p:cNvSpPr txBox="1">
            <a:spLocks noGrp="1"/>
          </p:cNvSpPr>
          <p:nvPr>
            <p:ph type="body" idx="4"/>
          </p:nvPr>
        </p:nvSpPr>
        <p:spPr>
          <a:xfrm>
            <a:off x="4444878" y="2911624"/>
            <a:ext cx="3299821" cy="2879576"/>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16" name="Google Shape;116;p16"/>
          <p:cNvSpPr txBox="1">
            <a:spLocks noGrp="1"/>
          </p:cNvSpPr>
          <p:nvPr>
            <p:ph type="body" idx="5"/>
          </p:nvPr>
        </p:nvSpPr>
        <p:spPr>
          <a:xfrm>
            <a:off x="7973298" y="2088320"/>
            <a:ext cx="3291211" cy="823304"/>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400"/>
              <a:buNone/>
              <a:defRPr sz="24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17" name="Google Shape;117;p16"/>
          <p:cNvSpPr txBox="1">
            <a:spLocks noGrp="1"/>
          </p:cNvSpPr>
          <p:nvPr>
            <p:ph type="body" idx="6"/>
          </p:nvPr>
        </p:nvSpPr>
        <p:spPr>
          <a:xfrm>
            <a:off x="7976346" y="2911624"/>
            <a:ext cx="3291211" cy="2879576"/>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18" name="Google Shape;118;p16"/>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6"/>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6"/>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7"/>
          <p:cNvSpPr txBox="1">
            <a:spLocks noGrp="1"/>
          </p:cNvSpPr>
          <p:nvPr>
            <p:ph type="body" idx="1"/>
          </p:nvPr>
        </p:nvSpPr>
        <p:spPr>
          <a:xfrm rot="5400000">
            <a:off x="4243108" y="-1233249"/>
            <a:ext cx="3695136" cy="10353762"/>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124" name="Google Shape;124;p17"/>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7"/>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7"/>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rot="5400000">
            <a:off x="7405428" y="1929071"/>
            <a:ext cx="5181601" cy="254265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400"/>
              <a:buFont typeface="Bookman Old Styl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8"/>
          <p:cNvSpPr txBox="1">
            <a:spLocks noGrp="1"/>
          </p:cNvSpPr>
          <p:nvPr>
            <p:ph type="body" idx="1"/>
          </p:nvPr>
        </p:nvSpPr>
        <p:spPr>
          <a:xfrm rot="5400000">
            <a:off x="2152346" y="-628953"/>
            <a:ext cx="5181601" cy="7658705"/>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130" name="Google Shape;130;p18"/>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8"/>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8"/>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917227" y="609600"/>
            <a:ext cx="5929773" cy="2362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200"/>
              <a:buFont typeface="Bookman Old Styl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0"/>
          <p:cNvSpPr>
            <a:spLocks noGrp="1"/>
          </p:cNvSpPr>
          <p:nvPr>
            <p:ph type="pic" idx="2"/>
          </p:nvPr>
        </p:nvSpPr>
        <p:spPr>
          <a:xfrm>
            <a:off x="7424804" y="758881"/>
            <a:ext cx="3255356" cy="4883038"/>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Rockwell"/>
                <a:ea typeface="Rockwell"/>
                <a:cs typeface="Rockwell"/>
                <a:sym typeface="Rockwell"/>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Rockwell"/>
                <a:ea typeface="Rockwell"/>
                <a:cs typeface="Rockwell"/>
                <a:sym typeface="Rockwell"/>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Rockwell"/>
                <a:ea typeface="Rockwell"/>
                <a:cs typeface="Rockwell"/>
                <a:sym typeface="Rockwell"/>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Rockwell"/>
                <a:ea typeface="Rockwell"/>
                <a:cs typeface="Rockwell"/>
                <a:sym typeface="Rockwell"/>
              </a:defRPr>
            </a:lvl9pPr>
          </a:lstStyle>
          <a:p>
            <a:endParaRPr/>
          </a:p>
        </p:txBody>
      </p:sp>
      <p:sp>
        <p:nvSpPr>
          <p:cNvPr id="142" name="Google Shape;142;p20"/>
          <p:cNvSpPr txBox="1">
            <a:spLocks noGrp="1"/>
          </p:cNvSpPr>
          <p:nvPr>
            <p:ph type="body" idx="1"/>
          </p:nvPr>
        </p:nvSpPr>
        <p:spPr>
          <a:xfrm>
            <a:off x="913794" y="2971800"/>
            <a:ext cx="5934950" cy="2819400"/>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dk1"/>
              </a:buClr>
              <a:buSzPts val="1800"/>
              <a:buNone/>
              <a:defRPr sz="18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120000"/>
              </a:lnSpc>
              <a:spcBef>
                <a:spcPts val="500"/>
              </a:spcBef>
              <a:spcAft>
                <a:spcPts val="0"/>
              </a:spcAft>
              <a:buClr>
                <a:schemeClr val="dk1"/>
              </a:buClr>
              <a:buSzPts val="1000"/>
              <a:buNone/>
              <a:defRPr sz="1000"/>
            </a:lvl6pPr>
            <a:lvl7pPr marL="3200400" lvl="6" indent="-228600" algn="l">
              <a:lnSpc>
                <a:spcPct val="120000"/>
              </a:lnSpc>
              <a:spcBef>
                <a:spcPts val="500"/>
              </a:spcBef>
              <a:spcAft>
                <a:spcPts val="0"/>
              </a:spcAft>
              <a:buClr>
                <a:schemeClr val="dk1"/>
              </a:buClr>
              <a:buSzPts val="1000"/>
              <a:buNone/>
              <a:defRPr sz="1000"/>
            </a:lvl7pPr>
            <a:lvl8pPr marL="3657600" lvl="7" indent="-228600" algn="l">
              <a:lnSpc>
                <a:spcPct val="120000"/>
              </a:lnSpc>
              <a:spcBef>
                <a:spcPts val="500"/>
              </a:spcBef>
              <a:spcAft>
                <a:spcPts val="0"/>
              </a:spcAft>
              <a:buClr>
                <a:schemeClr val="dk1"/>
              </a:buClr>
              <a:buSzPts val="1000"/>
              <a:buNone/>
              <a:defRPr sz="1000"/>
            </a:lvl8pPr>
            <a:lvl9pPr marL="4114800" lvl="8" indent="-228600" algn="l">
              <a:lnSpc>
                <a:spcPct val="120000"/>
              </a:lnSpc>
              <a:spcBef>
                <a:spcPts val="500"/>
              </a:spcBef>
              <a:spcAft>
                <a:spcPts val="0"/>
              </a:spcAft>
              <a:buClr>
                <a:schemeClr val="dk1"/>
              </a:buClr>
              <a:buSzPts val="1000"/>
              <a:buNone/>
              <a:defRPr sz="1000"/>
            </a:lvl9pPr>
          </a:lstStyle>
          <a:p>
            <a:endParaRPr/>
          </a:p>
        </p:txBody>
      </p:sp>
      <p:sp>
        <p:nvSpPr>
          <p:cNvPr id="143" name="Google Shape;143;p20"/>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0"/>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0"/>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917227" y="609600"/>
            <a:ext cx="5929773" cy="2362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200"/>
              <a:buFont typeface="Bookman Old Styl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a:spLocks noGrp="1"/>
          </p:cNvSpPr>
          <p:nvPr>
            <p:ph type="pic" idx="2"/>
          </p:nvPr>
        </p:nvSpPr>
        <p:spPr>
          <a:xfrm>
            <a:off x="7424804" y="758881"/>
            <a:ext cx="3255356" cy="4883038"/>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9pPr>
          </a:lstStyle>
          <a:p>
            <a:endParaRPr/>
          </a:p>
        </p:txBody>
      </p:sp>
      <p:sp>
        <p:nvSpPr>
          <p:cNvPr id="20" name="Google Shape;20;p3"/>
          <p:cNvSpPr txBox="1">
            <a:spLocks noGrp="1"/>
          </p:cNvSpPr>
          <p:nvPr>
            <p:ph type="body" idx="1"/>
          </p:nvPr>
        </p:nvSpPr>
        <p:spPr>
          <a:xfrm>
            <a:off x="913794" y="2971800"/>
            <a:ext cx="5934950" cy="2819400"/>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800"/>
              <a:buNone/>
              <a:defRPr sz="18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21" name="Google Shape;21;p3"/>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27" name="Google Shape;27;p4"/>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917228" y="609600"/>
            <a:ext cx="3932237" cy="2362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2800"/>
              <a:buFont typeface="Bookman Old Style"/>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5078064" y="609600"/>
            <a:ext cx="6189492" cy="5181600"/>
          </a:xfrm>
          <a:prstGeom prst="rect">
            <a:avLst/>
          </a:prstGeom>
          <a:noFill/>
          <a:ln>
            <a:noFill/>
          </a:ln>
        </p:spPr>
        <p:txBody>
          <a:bodyPr spcFirstLastPara="1" wrap="square" lIns="91425" tIns="45700" rIns="91425" bIns="45700" anchor="ctr" anchorCtr="0">
            <a:no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33" name="Google Shape;33;p5"/>
          <p:cNvSpPr txBox="1">
            <a:spLocks noGrp="1"/>
          </p:cNvSpPr>
          <p:nvPr>
            <p:ph type="body" idx="2"/>
          </p:nvPr>
        </p:nvSpPr>
        <p:spPr>
          <a:xfrm>
            <a:off x="917228" y="2971800"/>
            <a:ext cx="3932237" cy="2819399"/>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34" name="Google Shape;34;p5"/>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913795" y="609600"/>
            <a:ext cx="10353762"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913795" y="4195899"/>
            <a:ext cx="3298955"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000"/>
              <a:buNone/>
              <a:defRPr sz="20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40" name="Google Shape;40;p6"/>
          <p:cNvSpPr>
            <a:spLocks noGrp="1"/>
          </p:cNvSpPr>
          <p:nvPr>
            <p:ph type="pic" idx="2"/>
          </p:nvPr>
        </p:nvSpPr>
        <p:spPr>
          <a:xfrm>
            <a:off x="1092020" y="2298987"/>
            <a:ext cx="2940050"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9pPr>
          </a:lstStyle>
          <a:p>
            <a:endParaRPr/>
          </a:p>
        </p:txBody>
      </p:sp>
      <p:sp>
        <p:nvSpPr>
          <p:cNvPr id="41" name="Google Shape;41;p6"/>
          <p:cNvSpPr txBox="1">
            <a:spLocks noGrp="1"/>
          </p:cNvSpPr>
          <p:nvPr>
            <p:ph type="body" idx="3"/>
          </p:nvPr>
        </p:nvSpPr>
        <p:spPr>
          <a:xfrm>
            <a:off x="913795" y="4772161"/>
            <a:ext cx="3298955" cy="1019038"/>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42" name="Google Shape;42;p6"/>
          <p:cNvSpPr txBox="1">
            <a:spLocks noGrp="1"/>
          </p:cNvSpPr>
          <p:nvPr>
            <p:ph type="body" idx="4"/>
          </p:nvPr>
        </p:nvSpPr>
        <p:spPr>
          <a:xfrm>
            <a:off x="4442701" y="4195899"/>
            <a:ext cx="3298983"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000"/>
              <a:buNone/>
              <a:defRPr sz="20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43" name="Google Shape;43;p6"/>
          <p:cNvSpPr>
            <a:spLocks noGrp="1"/>
          </p:cNvSpPr>
          <p:nvPr>
            <p:ph type="pic" idx="5"/>
          </p:nvPr>
        </p:nvSpPr>
        <p:spPr>
          <a:xfrm>
            <a:off x="4568996" y="2298987"/>
            <a:ext cx="2930525"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9pPr>
          </a:lstStyle>
          <a:p>
            <a:endParaRPr/>
          </a:p>
        </p:txBody>
      </p:sp>
      <p:sp>
        <p:nvSpPr>
          <p:cNvPr id="44" name="Google Shape;44;p6"/>
          <p:cNvSpPr txBox="1">
            <a:spLocks noGrp="1"/>
          </p:cNvSpPr>
          <p:nvPr>
            <p:ph type="body" idx="6"/>
          </p:nvPr>
        </p:nvSpPr>
        <p:spPr>
          <a:xfrm>
            <a:off x="4441348" y="4772160"/>
            <a:ext cx="3300336" cy="1019038"/>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45" name="Google Shape;45;p6"/>
          <p:cNvSpPr txBox="1">
            <a:spLocks noGrp="1"/>
          </p:cNvSpPr>
          <p:nvPr>
            <p:ph type="body" idx="7"/>
          </p:nvPr>
        </p:nvSpPr>
        <p:spPr>
          <a:xfrm>
            <a:off x="7973423" y="4195899"/>
            <a:ext cx="3289900"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2000"/>
              <a:buNone/>
              <a:defRPr sz="2000" b="0">
                <a:solidFill>
                  <a:schemeClr val="lt1"/>
                </a:solidFill>
              </a:defRPr>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46" name="Google Shape;46;p6"/>
          <p:cNvSpPr>
            <a:spLocks noGrp="1"/>
          </p:cNvSpPr>
          <p:nvPr>
            <p:ph type="pic" idx="8"/>
          </p:nvPr>
        </p:nvSpPr>
        <p:spPr>
          <a:xfrm>
            <a:off x="8152803" y="2298987"/>
            <a:ext cx="2932113"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9pPr>
          </a:lstStyle>
          <a:p>
            <a:endParaRPr/>
          </a:p>
        </p:txBody>
      </p:sp>
      <p:sp>
        <p:nvSpPr>
          <p:cNvPr id="47" name="Google Shape;47;p6"/>
          <p:cNvSpPr txBox="1">
            <a:spLocks noGrp="1"/>
          </p:cNvSpPr>
          <p:nvPr>
            <p:ph type="body" idx="9"/>
          </p:nvPr>
        </p:nvSpPr>
        <p:spPr>
          <a:xfrm>
            <a:off x="7973298" y="4772161"/>
            <a:ext cx="3294258" cy="1019037"/>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400"/>
              <a:buNone/>
              <a:defRPr sz="1400"/>
            </a:lvl1pPr>
            <a:lvl2pPr marL="914400" lvl="1" indent="-228600" algn="l">
              <a:lnSpc>
                <a:spcPct val="120000"/>
              </a:lnSpc>
              <a:spcBef>
                <a:spcPts val="500"/>
              </a:spcBef>
              <a:spcAft>
                <a:spcPts val="0"/>
              </a:spcAft>
              <a:buClr>
                <a:schemeClr val="lt1"/>
              </a:buClr>
              <a:buSzPts val="1200"/>
              <a:buNone/>
              <a:defRPr sz="1200"/>
            </a:lvl2pPr>
            <a:lvl3pPr marL="1371600" lvl="2" indent="-228600" algn="l">
              <a:lnSpc>
                <a:spcPct val="120000"/>
              </a:lnSpc>
              <a:spcBef>
                <a:spcPts val="500"/>
              </a:spcBef>
              <a:spcAft>
                <a:spcPts val="0"/>
              </a:spcAft>
              <a:buClr>
                <a:schemeClr val="lt1"/>
              </a:buClr>
              <a:buSzPts val="1000"/>
              <a:buNone/>
              <a:defRPr sz="1000"/>
            </a:lvl3pPr>
            <a:lvl4pPr marL="1828800" lvl="3" indent="-228600" algn="l">
              <a:lnSpc>
                <a:spcPct val="120000"/>
              </a:lnSpc>
              <a:spcBef>
                <a:spcPts val="500"/>
              </a:spcBef>
              <a:spcAft>
                <a:spcPts val="0"/>
              </a:spcAft>
              <a:buClr>
                <a:schemeClr val="lt1"/>
              </a:buClr>
              <a:buSzPts val="900"/>
              <a:buNone/>
              <a:defRPr sz="900"/>
            </a:lvl4pPr>
            <a:lvl5pPr marL="2286000" lvl="4" indent="-228600" algn="l">
              <a:lnSpc>
                <a:spcPct val="120000"/>
              </a:lnSpc>
              <a:spcBef>
                <a:spcPts val="500"/>
              </a:spcBef>
              <a:spcAft>
                <a:spcPts val="0"/>
              </a:spcAft>
              <a:buClr>
                <a:schemeClr val="lt1"/>
              </a:buClr>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48" name="Google Shape;48;p6"/>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7"/>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913795" y="609600"/>
            <a:ext cx="10353762" cy="3424859"/>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200"/>
              <a:buFont typeface="Bookman Old Styl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913795" y="4204820"/>
            <a:ext cx="10353761" cy="1592186"/>
          </a:xfrm>
          <a:prstGeom prst="rect">
            <a:avLst/>
          </a:prstGeom>
          <a:noFill/>
          <a:ln>
            <a:noFill/>
          </a:ln>
        </p:spPr>
        <p:txBody>
          <a:bodyPr spcFirstLastPara="1" wrap="square" lIns="91425" tIns="45700" rIns="91425" bIns="45700" anchor="ctr" anchorCtr="0">
            <a:noAutofit/>
          </a:bodyPr>
          <a:lstStyle>
            <a:lvl1pPr marL="457200" lvl="0" indent="-228600" algn="ctr">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58" name="Google Shape;58;p8"/>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1229244" y="657226"/>
            <a:ext cx="9733512" cy="285273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400"/>
              <a:buFont typeface="Bookman Old Style"/>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1229244" y="3602038"/>
            <a:ext cx="9733512" cy="1500187"/>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2400"/>
              <a:buNone/>
              <a:defRPr sz="2400">
                <a:solidFill>
                  <a:schemeClr val="lt1"/>
                </a:solidFill>
              </a:defRPr>
            </a:lvl1pPr>
            <a:lvl2pPr marL="914400" lvl="1" indent="-228600" algn="l">
              <a:lnSpc>
                <a:spcPct val="120000"/>
              </a:lnSpc>
              <a:spcBef>
                <a:spcPts val="500"/>
              </a:spcBef>
              <a:spcAft>
                <a:spcPts val="0"/>
              </a:spcAft>
              <a:buClr>
                <a:schemeClr val="lt1"/>
              </a:buClr>
              <a:buSzPts val="2000"/>
              <a:buNone/>
              <a:defRPr sz="2000">
                <a:solidFill>
                  <a:schemeClr val="lt1"/>
                </a:solidFill>
              </a:defRPr>
            </a:lvl2pPr>
            <a:lvl3pPr marL="1371600" lvl="2" indent="-228600" algn="l">
              <a:lnSpc>
                <a:spcPct val="120000"/>
              </a:lnSpc>
              <a:spcBef>
                <a:spcPts val="500"/>
              </a:spcBef>
              <a:spcAft>
                <a:spcPts val="0"/>
              </a:spcAft>
              <a:buClr>
                <a:schemeClr val="lt1"/>
              </a:buClr>
              <a:buSzPts val="1800"/>
              <a:buNone/>
              <a:defRPr sz="1800">
                <a:solidFill>
                  <a:schemeClr val="lt1"/>
                </a:solidFill>
              </a:defRPr>
            </a:lvl3pPr>
            <a:lvl4pPr marL="1828800" lvl="3" indent="-228600" algn="l">
              <a:lnSpc>
                <a:spcPct val="120000"/>
              </a:lnSpc>
              <a:spcBef>
                <a:spcPts val="500"/>
              </a:spcBef>
              <a:spcAft>
                <a:spcPts val="0"/>
              </a:spcAft>
              <a:buClr>
                <a:schemeClr val="lt1"/>
              </a:buClr>
              <a:buSzPts val="1600"/>
              <a:buNone/>
              <a:defRPr sz="1600">
                <a:solidFill>
                  <a:schemeClr val="lt1"/>
                </a:solidFill>
              </a:defRPr>
            </a:lvl4pPr>
            <a:lvl5pPr marL="2286000" lvl="4" indent="-228600" algn="l">
              <a:lnSpc>
                <a:spcPct val="120000"/>
              </a:lnSpc>
              <a:spcBef>
                <a:spcPts val="500"/>
              </a:spcBef>
              <a:spcAft>
                <a:spcPts val="0"/>
              </a:spcAft>
              <a:buClr>
                <a:schemeClr val="lt1"/>
              </a:buClr>
              <a:buSzPts val="1600"/>
              <a:buNone/>
              <a:defRPr sz="1600">
                <a:solidFill>
                  <a:schemeClr val="lt1"/>
                </a:solidFill>
              </a:defRPr>
            </a:lvl5pPr>
            <a:lvl6pPr marL="2743200" lvl="5" indent="-228600" algn="l">
              <a:lnSpc>
                <a:spcPct val="120000"/>
              </a:lnSpc>
              <a:spcBef>
                <a:spcPts val="500"/>
              </a:spcBef>
              <a:spcAft>
                <a:spcPts val="0"/>
              </a:spcAft>
              <a:buClr>
                <a:schemeClr val="lt1"/>
              </a:buClr>
              <a:buSzPts val="1600"/>
              <a:buNone/>
              <a:defRPr sz="1600">
                <a:solidFill>
                  <a:schemeClr val="lt1"/>
                </a:solidFill>
              </a:defRPr>
            </a:lvl6pPr>
            <a:lvl7pPr marL="3200400" lvl="6" indent="-228600" algn="l">
              <a:lnSpc>
                <a:spcPct val="120000"/>
              </a:lnSpc>
              <a:spcBef>
                <a:spcPts val="500"/>
              </a:spcBef>
              <a:spcAft>
                <a:spcPts val="0"/>
              </a:spcAft>
              <a:buClr>
                <a:schemeClr val="lt1"/>
              </a:buClr>
              <a:buSzPts val="1600"/>
              <a:buNone/>
              <a:defRPr sz="1600">
                <a:solidFill>
                  <a:schemeClr val="lt1"/>
                </a:solidFill>
              </a:defRPr>
            </a:lvl7pPr>
            <a:lvl8pPr marL="3657600" lvl="7" indent="-228600" algn="l">
              <a:lnSpc>
                <a:spcPct val="120000"/>
              </a:lnSpc>
              <a:spcBef>
                <a:spcPts val="500"/>
              </a:spcBef>
              <a:spcAft>
                <a:spcPts val="0"/>
              </a:spcAft>
              <a:buClr>
                <a:schemeClr val="lt1"/>
              </a:buClr>
              <a:buSzPts val="1600"/>
              <a:buNone/>
              <a:defRPr sz="1600">
                <a:solidFill>
                  <a:schemeClr val="lt1"/>
                </a:solidFill>
              </a:defRPr>
            </a:lvl8pPr>
            <a:lvl9pPr marL="4114800" lvl="8" indent="-228600" algn="l">
              <a:lnSpc>
                <a:spcPct val="120000"/>
              </a:lnSpc>
              <a:spcBef>
                <a:spcPts val="500"/>
              </a:spcBef>
              <a:spcAft>
                <a:spcPts val="0"/>
              </a:spcAft>
              <a:buClr>
                <a:schemeClr val="lt1"/>
              </a:buClr>
              <a:buSzPts val="1600"/>
              <a:buNone/>
              <a:defRPr sz="1600">
                <a:solidFill>
                  <a:schemeClr val="lt1"/>
                </a:solidFill>
              </a:defRPr>
            </a:lvl9pPr>
          </a:lstStyle>
          <a:p>
            <a:endParaRPr/>
          </a:p>
        </p:txBody>
      </p:sp>
      <p:sp>
        <p:nvSpPr>
          <p:cNvPr id="64" name="Google Shape;64;p9"/>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
          <p:cNvSpPr txBox="1">
            <a:spLocks noGrp="1"/>
          </p:cNvSpPr>
          <p:nvPr>
            <p:ph type="body" idx="1"/>
          </p:nvPr>
        </p:nvSpPr>
        <p:spPr>
          <a:xfrm>
            <a:off x="913795" y="2088319"/>
            <a:ext cx="5106004" cy="3702881"/>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70" name="Google Shape;70;p10"/>
          <p:cNvSpPr txBox="1">
            <a:spLocks noGrp="1"/>
          </p:cNvSpPr>
          <p:nvPr>
            <p:ph type="body" idx="2"/>
          </p:nvPr>
        </p:nvSpPr>
        <p:spPr>
          <a:xfrm>
            <a:off x="6173403" y="2088319"/>
            <a:ext cx="5094154" cy="3702881"/>
          </a:xfrm>
          <a:prstGeom prst="rect">
            <a:avLst/>
          </a:prstGeom>
          <a:noFill/>
          <a:ln>
            <a:noFill/>
          </a:ln>
        </p:spPr>
        <p:txBody>
          <a:bodyPr spcFirstLastPara="1" wrap="square" lIns="91425" tIns="45700" rIns="91425" bIns="45700" anchor="t" anchorCtr="0">
            <a:no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71" name="Google Shape;71;p10"/>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400"/>
              <a:buFont typeface="Bookman Old Style"/>
              <a:buNone/>
              <a:defRPr sz="3400" b="1" i="0" u="none" strike="noStrike" cap="none">
                <a:solidFill>
                  <a:schemeClr val="lt1"/>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20000"/>
              </a:lnSpc>
              <a:spcBef>
                <a:spcPts val="10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1pPr>
            <a:lvl2pPr marL="914400" marR="0" lvl="1"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Rockwell"/>
                <a:ea typeface="Rockwell"/>
                <a:cs typeface="Rockwell"/>
                <a:sym typeface="Rockwell"/>
              </a:defRPr>
            </a:lvl2pPr>
            <a:lvl3pPr marL="1371600" marR="0" lvl="2" indent="-330200" algn="l" rtl="0">
              <a:lnSpc>
                <a:spcPct val="120000"/>
              </a:lnSpc>
              <a:spcBef>
                <a:spcPts val="500"/>
              </a:spcBef>
              <a:spcAft>
                <a:spcPts val="0"/>
              </a:spcAft>
              <a:buClr>
                <a:schemeClr val="lt1"/>
              </a:buClr>
              <a:buSzPts val="1600"/>
              <a:buFont typeface="Arial"/>
              <a:buChar char="•"/>
              <a:defRPr sz="1600" b="0" i="0" u="none" strike="noStrike" cap="none">
                <a:solidFill>
                  <a:schemeClr val="lt1"/>
                </a:solidFill>
                <a:latin typeface="Rockwell"/>
                <a:ea typeface="Rockwell"/>
                <a:cs typeface="Rockwell"/>
                <a:sym typeface="Rockwell"/>
              </a:defRPr>
            </a:lvl3pPr>
            <a:lvl4pPr marL="1828800" marR="0" lvl="3" indent="-317500" algn="l" rtl="0">
              <a:lnSpc>
                <a:spcPct val="120000"/>
              </a:lnSpc>
              <a:spcBef>
                <a:spcPts val="500"/>
              </a:spcBef>
              <a:spcAft>
                <a:spcPts val="0"/>
              </a:spcAft>
              <a:buClr>
                <a:schemeClr val="lt1"/>
              </a:buClr>
              <a:buSzPts val="1400"/>
              <a:buFont typeface="Arial"/>
              <a:buChar char="•"/>
              <a:defRPr sz="1400" b="0" i="0" u="none" strike="noStrike" cap="none">
                <a:solidFill>
                  <a:schemeClr val="lt1"/>
                </a:solidFill>
                <a:latin typeface="Rockwell"/>
                <a:ea typeface="Rockwell"/>
                <a:cs typeface="Rockwell"/>
                <a:sym typeface="Rockwell"/>
              </a:defRPr>
            </a:lvl4pPr>
            <a:lvl5pPr marL="2286000" marR="0" lvl="4"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5pPr>
            <a:lvl6pPr marL="2743200" marR="0" lvl="5"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6pPr>
            <a:lvl7pPr marL="3200400" marR="0" lvl="6"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7pPr>
            <a:lvl8pPr marL="3657600" marR="0" lvl="7"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8pPr>
            <a:lvl9pPr marL="4114800" marR="0" lvl="8"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9pPr>
          </a:lstStyle>
          <a:p>
            <a:endParaRPr/>
          </a:p>
        </p:txBody>
      </p:sp>
      <p:sp>
        <p:nvSpPr>
          <p:cNvPr id="8" name="Google Shape;8;p1"/>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sp>
        <p:nvSpPr>
          <p:cNvPr id="9" name="Google Shape;9;p1"/>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sp>
        <p:nvSpPr>
          <p:cNvPr id="10" name="Google Shape;10;p1"/>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Rockwell"/>
                <a:ea typeface="Rockwell"/>
                <a:cs typeface="Rockwell"/>
                <a:sym typeface="Rockwell"/>
              </a:defRPr>
            </a:lvl1pPr>
            <a:lvl2pPr marL="0" marR="0" lvl="1" indent="0" algn="r" rtl="0">
              <a:spcBef>
                <a:spcPts val="0"/>
              </a:spcBef>
              <a:buNone/>
              <a:defRPr sz="1000" b="0" i="0" u="none" strike="noStrike" cap="none">
                <a:solidFill>
                  <a:schemeClr val="lt1"/>
                </a:solidFill>
                <a:latin typeface="Rockwell"/>
                <a:ea typeface="Rockwell"/>
                <a:cs typeface="Rockwell"/>
                <a:sym typeface="Rockwell"/>
              </a:defRPr>
            </a:lvl2pPr>
            <a:lvl3pPr marL="0" marR="0" lvl="2" indent="0" algn="r" rtl="0">
              <a:spcBef>
                <a:spcPts val="0"/>
              </a:spcBef>
              <a:buNone/>
              <a:defRPr sz="1000" b="0" i="0" u="none" strike="noStrike" cap="none">
                <a:solidFill>
                  <a:schemeClr val="lt1"/>
                </a:solidFill>
                <a:latin typeface="Rockwell"/>
                <a:ea typeface="Rockwell"/>
                <a:cs typeface="Rockwell"/>
                <a:sym typeface="Rockwell"/>
              </a:defRPr>
            </a:lvl3pPr>
            <a:lvl4pPr marL="0" marR="0" lvl="3" indent="0" algn="r" rtl="0">
              <a:spcBef>
                <a:spcPts val="0"/>
              </a:spcBef>
              <a:buNone/>
              <a:defRPr sz="1000" b="0" i="0" u="none" strike="noStrike" cap="none">
                <a:solidFill>
                  <a:schemeClr val="lt1"/>
                </a:solidFill>
                <a:latin typeface="Rockwell"/>
                <a:ea typeface="Rockwell"/>
                <a:cs typeface="Rockwell"/>
                <a:sym typeface="Rockwell"/>
              </a:defRPr>
            </a:lvl4pPr>
            <a:lvl5pPr marL="0" marR="0" lvl="4" indent="0" algn="r" rtl="0">
              <a:spcBef>
                <a:spcPts val="0"/>
              </a:spcBef>
              <a:buNone/>
              <a:defRPr sz="1000" b="0" i="0" u="none" strike="noStrike" cap="none">
                <a:solidFill>
                  <a:schemeClr val="lt1"/>
                </a:solidFill>
                <a:latin typeface="Rockwell"/>
                <a:ea typeface="Rockwell"/>
                <a:cs typeface="Rockwell"/>
                <a:sym typeface="Rockwell"/>
              </a:defRPr>
            </a:lvl5pPr>
            <a:lvl6pPr marL="0" marR="0" lvl="5" indent="0" algn="r" rtl="0">
              <a:spcBef>
                <a:spcPts val="0"/>
              </a:spcBef>
              <a:buNone/>
              <a:defRPr sz="1000" b="0" i="0" u="none" strike="noStrike" cap="none">
                <a:solidFill>
                  <a:schemeClr val="lt1"/>
                </a:solidFill>
                <a:latin typeface="Rockwell"/>
                <a:ea typeface="Rockwell"/>
                <a:cs typeface="Rockwell"/>
                <a:sym typeface="Rockwell"/>
              </a:defRPr>
            </a:lvl6pPr>
            <a:lvl7pPr marL="0" marR="0" lvl="6" indent="0" algn="r" rtl="0">
              <a:spcBef>
                <a:spcPts val="0"/>
              </a:spcBef>
              <a:buNone/>
              <a:defRPr sz="1000" b="0" i="0" u="none" strike="noStrike" cap="none">
                <a:solidFill>
                  <a:schemeClr val="lt1"/>
                </a:solidFill>
                <a:latin typeface="Rockwell"/>
                <a:ea typeface="Rockwell"/>
                <a:cs typeface="Rockwell"/>
                <a:sym typeface="Rockwell"/>
              </a:defRPr>
            </a:lvl7pPr>
            <a:lvl8pPr marL="0" marR="0" lvl="7" indent="0" algn="r" rtl="0">
              <a:spcBef>
                <a:spcPts val="0"/>
              </a:spcBef>
              <a:buNone/>
              <a:defRPr sz="1000" b="0" i="0" u="none" strike="noStrike" cap="none">
                <a:solidFill>
                  <a:schemeClr val="lt1"/>
                </a:solidFill>
                <a:latin typeface="Rockwell"/>
                <a:ea typeface="Rockwell"/>
                <a:cs typeface="Rockwell"/>
                <a:sym typeface="Rockwell"/>
              </a:defRPr>
            </a:lvl8pPr>
            <a:lvl9pPr marL="0" marR="0" lvl="8" indent="0" algn="r" rtl="0">
              <a:spcBef>
                <a:spcPts val="0"/>
              </a:spcBef>
              <a:buNone/>
              <a:defRPr sz="10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400"/>
              <a:buFont typeface="Bookman Old Style"/>
              <a:buNone/>
              <a:defRPr sz="3400" b="1" i="0" u="none" strike="noStrike" cap="none">
                <a:solidFill>
                  <a:schemeClr val="dk1"/>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Google Shape;135;p19"/>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Rockwell"/>
                <a:ea typeface="Rockwell"/>
                <a:cs typeface="Rockwell"/>
                <a:sym typeface="Rockwell"/>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Rockwell"/>
                <a:ea typeface="Rockwell"/>
                <a:cs typeface="Rockwell"/>
                <a:sym typeface="Rockwell"/>
              </a:defRPr>
            </a:lvl4pPr>
            <a:lvl5pPr marL="2286000" marR="0" lvl="4"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Rockwell"/>
                <a:ea typeface="Rockwell"/>
                <a:cs typeface="Rockwell"/>
                <a:sym typeface="Rockwell"/>
              </a:defRPr>
            </a:lvl5pPr>
            <a:lvl6pPr marL="2743200" marR="0" lvl="5"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Rockwell"/>
                <a:ea typeface="Rockwell"/>
                <a:cs typeface="Rockwell"/>
                <a:sym typeface="Rockwell"/>
              </a:defRPr>
            </a:lvl6pPr>
            <a:lvl7pPr marL="3200400" marR="0" lvl="6"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Rockwell"/>
                <a:ea typeface="Rockwell"/>
                <a:cs typeface="Rockwell"/>
                <a:sym typeface="Rockwell"/>
              </a:defRPr>
            </a:lvl7pPr>
            <a:lvl8pPr marL="3657600" marR="0" lvl="7"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Rockwell"/>
                <a:ea typeface="Rockwell"/>
                <a:cs typeface="Rockwell"/>
                <a:sym typeface="Rockwell"/>
              </a:defRPr>
            </a:lvl8pPr>
            <a:lvl9pPr marL="4114800" marR="0" lvl="8"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Rockwell"/>
                <a:ea typeface="Rockwell"/>
                <a:cs typeface="Rockwell"/>
                <a:sym typeface="Rockwell"/>
              </a:defRPr>
            </a:lvl9pPr>
          </a:lstStyle>
          <a:p>
            <a:endParaRPr/>
          </a:p>
        </p:txBody>
      </p:sp>
      <p:sp>
        <p:nvSpPr>
          <p:cNvPr id="136" name="Google Shape;136;p19"/>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rgbClr val="888888"/>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37" name="Google Shape;137;p19"/>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rgbClr val="888888"/>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38" name="Google Shape;138;p19"/>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u="none">
                <a:solidFill>
                  <a:srgbClr val="888888"/>
                </a:solidFill>
                <a:latin typeface="Rockwell"/>
                <a:ea typeface="Rockwell"/>
                <a:cs typeface="Rockwell"/>
                <a:sym typeface="Rockwell"/>
              </a:defRPr>
            </a:lvl1pPr>
            <a:lvl2pPr marL="0" marR="0" lvl="1" indent="0" algn="r" rtl="0">
              <a:spcBef>
                <a:spcPts val="0"/>
              </a:spcBef>
              <a:buNone/>
              <a:defRPr sz="1000" b="0" u="none">
                <a:solidFill>
                  <a:srgbClr val="888888"/>
                </a:solidFill>
                <a:latin typeface="Rockwell"/>
                <a:ea typeface="Rockwell"/>
                <a:cs typeface="Rockwell"/>
                <a:sym typeface="Rockwell"/>
              </a:defRPr>
            </a:lvl2pPr>
            <a:lvl3pPr marL="0" marR="0" lvl="2" indent="0" algn="r" rtl="0">
              <a:spcBef>
                <a:spcPts val="0"/>
              </a:spcBef>
              <a:buNone/>
              <a:defRPr sz="1000" b="0" u="none">
                <a:solidFill>
                  <a:srgbClr val="888888"/>
                </a:solidFill>
                <a:latin typeface="Rockwell"/>
                <a:ea typeface="Rockwell"/>
                <a:cs typeface="Rockwell"/>
                <a:sym typeface="Rockwell"/>
              </a:defRPr>
            </a:lvl3pPr>
            <a:lvl4pPr marL="0" marR="0" lvl="3" indent="0" algn="r" rtl="0">
              <a:spcBef>
                <a:spcPts val="0"/>
              </a:spcBef>
              <a:buNone/>
              <a:defRPr sz="1000" b="0" u="none">
                <a:solidFill>
                  <a:srgbClr val="888888"/>
                </a:solidFill>
                <a:latin typeface="Rockwell"/>
                <a:ea typeface="Rockwell"/>
                <a:cs typeface="Rockwell"/>
                <a:sym typeface="Rockwell"/>
              </a:defRPr>
            </a:lvl4pPr>
            <a:lvl5pPr marL="0" marR="0" lvl="4" indent="0" algn="r" rtl="0">
              <a:spcBef>
                <a:spcPts val="0"/>
              </a:spcBef>
              <a:buNone/>
              <a:defRPr sz="1000" b="0" u="none">
                <a:solidFill>
                  <a:srgbClr val="888888"/>
                </a:solidFill>
                <a:latin typeface="Rockwell"/>
                <a:ea typeface="Rockwell"/>
                <a:cs typeface="Rockwell"/>
                <a:sym typeface="Rockwell"/>
              </a:defRPr>
            </a:lvl5pPr>
            <a:lvl6pPr marL="0" marR="0" lvl="5" indent="0" algn="r" rtl="0">
              <a:spcBef>
                <a:spcPts val="0"/>
              </a:spcBef>
              <a:buNone/>
              <a:defRPr sz="1000" b="0" u="none">
                <a:solidFill>
                  <a:srgbClr val="888888"/>
                </a:solidFill>
                <a:latin typeface="Rockwell"/>
                <a:ea typeface="Rockwell"/>
                <a:cs typeface="Rockwell"/>
                <a:sym typeface="Rockwell"/>
              </a:defRPr>
            </a:lvl6pPr>
            <a:lvl7pPr marL="0" marR="0" lvl="6" indent="0" algn="r" rtl="0">
              <a:spcBef>
                <a:spcPts val="0"/>
              </a:spcBef>
              <a:buNone/>
              <a:defRPr sz="1000" b="0" u="none">
                <a:solidFill>
                  <a:srgbClr val="888888"/>
                </a:solidFill>
                <a:latin typeface="Rockwell"/>
                <a:ea typeface="Rockwell"/>
                <a:cs typeface="Rockwell"/>
                <a:sym typeface="Rockwell"/>
              </a:defRPr>
            </a:lvl7pPr>
            <a:lvl8pPr marL="0" marR="0" lvl="7" indent="0" algn="r" rtl="0">
              <a:spcBef>
                <a:spcPts val="0"/>
              </a:spcBef>
              <a:buNone/>
              <a:defRPr sz="1000" b="0" u="none">
                <a:solidFill>
                  <a:srgbClr val="888888"/>
                </a:solidFill>
                <a:latin typeface="Rockwell"/>
                <a:ea typeface="Rockwell"/>
                <a:cs typeface="Rockwell"/>
                <a:sym typeface="Rockwell"/>
              </a:defRPr>
            </a:lvl8pPr>
            <a:lvl9pPr marL="0" marR="0" lvl="8" indent="0" algn="r" rtl="0">
              <a:spcBef>
                <a:spcPts val="0"/>
              </a:spcBef>
              <a:buNone/>
              <a:defRPr sz="1000" b="0" u="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indfulschools.org/about-mindfulness/research/"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yvvNcqhH-Xc"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creativecommons.org/licenses/by-nc/3.0/" TargetMode="External"/><Relationship Id="rId5" Type="http://schemas.openxmlformats.org/officeDocument/2006/relationships/hyperlink" Target="http://teachernuha.blogspot.com/2011/07/form-1-dead-crow-by-samad-said.html" TargetMode="Externa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hyperlink" Target="http://www.youtube.com/watch?v=XemAlj9_qK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mailto:Elisa.Gambill@lindsey.ed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8lAKfUD169U"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mmcWlgP4oB4"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www.comicscube.com/2014/10/battle-for-80s-part-2-not-even-close.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Eli8jWVwZks"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sa/3.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hayeen.com/2016-best-of-movies/" TargetMode="External"/><Relationship Id="rId5" Type="http://schemas.openxmlformats.org/officeDocument/2006/relationships/hyperlink" Target="https://www.youtube.com/watch?v=iwLaB_O6IWg&amp;list=PLttdu-Y-SjaX_8FMUTFtq1wY62eYMBujT&amp;index=4&amp;t=0s" TargetMode="Externa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hyperlink" Target="http://www.youtube.com/watch?v=iwLaB_O6IW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dZfGTL2PY3E"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creativecommons.org/licenses/by-nc-nd/3.0/" TargetMode="External"/><Relationship Id="rId5" Type="http://schemas.openxmlformats.org/officeDocument/2006/relationships/hyperlink" Target="http://dstudio.ubc.ca/2012/04/04/in-the-words-of-rafiki-from-lion-king-wrong-again/" TargetMode="External"/><Relationship Id="rId4" Type="http://schemas.openxmlformats.org/officeDocument/2006/relationships/image" Target="../media/image32.gif"/></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QlgljcWE88M"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www.sarkology.net/2017/02/avengers-phase-2-infinity-stones.html"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www.deviantart.com/saiol1000/art/Time-Stone-712025711" TargetMode="Externa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Dueling_lightsabers.sv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hyperlink" Target="http://www.youtube.com/watch?v=Wy3GTGytD5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AoAm4om0wTs"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www.bons-plans-voyage-new-york.com/tous-les-bons-plans/bons-plans-culturels/comics-new-york-bd-jeux/" TargetMode="Externa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hyperlink" Target="https://adorablya.wordpress.com/2012/09/28/exhausted-feelings/" TargetMode="External"/><Relationship Id="rId13" Type="http://schemas.openxmlformats.org/officeDocument/2006/relationships/hyperlink" Target="http://www.charge-shot.com/2009_04_01_archive.html" TargetMode="External"/><Relationship Id="rId3" Type="http://schemas.openxmlformats.org/officeDocument/2006/relationships/image" Target="../media/image1.png"/><Relationship Id="rId7" Type="http://schemas.openxmlformats.org/officeDocument/2006/relationships/image" Target="../media/image50.jpg"/><Relationship Id="rId12" Type="http://schemas.openxmlformats.org/officeDocument/2006/relationships/hyperlink" Target="https://creativecommons.org/licenses/by-sa/3.0/"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9.jpg"/><Relationship Id="rId11" Type="http://schemas.openxmlformats.org/officeDocument/2006/relationships/hyperlink" Target="http://en.wikifur.com/wiki/Rafiki" TargetMode="External"/><Relationship Id="rId5" Type="http://schemas.openxmlformats.org/officeDocument/2006/relationships/image" Target="../media/image48.jpg"/><Relationship Id="rId10" Type="http://schemas.openxmlformats.org/officeDocument/2006/relationships/hyperlink" Target="http://coxzee.deviantart.com/art/qui-gon-jinn-207250058" TargetMode="External"/><Relationship Id="rId4" Type="http://schemas.openxmlformats.org/officeDocument/2006/relationships/image" Target="../media/image47.jpg"/><Relationship Id="rId9"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creativecommons.org/licenses/by-nc-nd/3.0/" TargetMode="External"/><Relationship Id="rId5" Type="http://schemas.openxmlformats.org/officeDocument/2006/relationships/hyperlink" Target="http://followgashin.blogspot.com/2013/03/yoda-yoda-yoda.html" TargetMode="Externa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3.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thebrokenbow.blogspot.com/2007/04/karate-kid.html" TargetMode="External"/><Relationship Id="rId5" Type="http://schemas.openxmlformats.org/officeDocument/2006/relationships/image" Target="../media/image6.jpg"/><Relationship Id="rId4" Type="http://schemas.openxmlformats.org/officeDocument/2006/relationships/hyperlink" Target="https://www.goodtherapy.org/famous-psychologists/jon-kabat-zinn.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goodtherapy.org/blog/psychpedia/mood" TargetMode="External"/><Relationship Id="rId7" Type="http://schemas.openxmlformats.org/officeDocument/2006/relationships/hyperlink" Target="https://www.goodtherapy.org/learn-about-therapy/issues/psychosi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goodtherapy.org/learn-about-therapy/issues/eating-disorders" TargetMode="External"/><Relationship Id="rId5" Type="http://schemas.openxmlformats.org/officeDocument/2006/relationships/hyperlink" Target="https://www.goodtherapy.org/learn-about-therapy/issues/bipolar" TargetMode="External"/><Relationship Id="rId4" Type="http://schemas.openxmlformats.org/officeDocument/2006/relationships/hyperlink" Target="https://www.goodtherapy.org/blog/psychpedia/medit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positivepsychology.com/benefits-of-mindfulnes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hyperlink" Target="https://positivepsychology.com/sense-of-coherence-sca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txBox="1">
            <a:spLocks noGrp="1"/>
          </p:cNvSpPr>
          <p:nvPr>
            <p:ph type="ctrTitle"/>
          </p:nvPr>
        </p:nvSpPr>
        <p:spPr>
          <a:xfrm>
            <a:off x="1595269" y="1122363"/>
            <a:ext cx="9001462"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00"/>
              <a:buFont typeface="Bookman Old Style"/>
              <a:buNone/>
            </a:pPr>
            <a:r>
              <a:rPr lang="en-US"/>
              <a:t>MASTERS OF MINDFULNESS</a:t>
            </a:r>
            <a:endParaRPr/>
          </a:p>
        </p:txBody>
      </p:sp>
      <p:sp>
        <p:nvSpPr>
          <p:cNvPr id="151" name="Google Shape;151;p21"/>
          <p:cNvSpPr txBox="1">
            <a:spLocks noGrp="1"/>
          </p:cNvSpPr>
          <p:nvPr>
            <p:ph type="subTitle" idx="1"/>
          </p:nvPr>
        </p:nvSpPr>
        <p:spPr>
          <a:xfrm>
            <a:off x="1595269" y="3602038"/>
            <a:ext cx="9001462" cy="1655762"/>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lt1"/>
              </a:buClr>
              <a:buSzPts val="2400"/>
              <a:buNone/>
            </a:pPr>
            <a:r>
              <a:rPr lang="en-US"/>
              <a:t>Blending Pop Cultural Figures with Mindfulness Based Interventions</a:t>
            </a:r>
            <a:endParaRPr/>
          </a:p>
        </p:txBody>
      </p:sp>
      <p:sp>
        <p:nvSpPr>
          <p:cNvPr id="152" name="Google Shape;152;p21"/>
          <p:cNvSpPr txBox="1"/>
          <p:nvPr/>
        </p:nvSpPr>
        <p:spPr>
          <a:xfrm>
            <a:off x="3431628" y="5623034"/>
            <a:ext cx="577017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a:solidFill>
                  <a:schemeClr val="lt1"/>
                </a:solidFill>
                <a:latin typeface="Rockwell"/>
                <a:ea typeface="Rockwell"/>
                <a:cs typeface="Rockwell"/>
                <a:sym typeface="Rockwell"/>
              </a:rPr>
              <a:t>Elisa Gambill M.Ed., LPC</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913795" y="609600"/>
            <a:ext cx="10353900" cy="1326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20" name="Google Shape;220;p31"/>
          <p:cNvSpPr txBox="1">
            <a:spLocks noGrp="1"/>
          </p:cNvSpPr>
          <p:nvPr>
            <p:ph type="body" idx="1"/>
          </p:nvPr>
        </p:nvSpPr>
        <p:spPr>
          <a:xfrm>
            <a:off x="913795" y="2096064"/>
            <a:ext cx="10353900" cy="3695100"/>
          </a:xfrm>
          <a:prstGeom prst="rect">
            <a:avLst/>
          </a:prstGeom>
        </p:spPr>
        <p:txBody>
          <a:bodyPr spcFirstLastPara="1" wrap="square" lIns="91425" tIns="45700" rIns="91425" bIns="45700" anchor="t" anchorCtr="0">
            <a:noAutofit/>
          </a:bodyPr>
          <a:lstStyle/>
          <a:p>
            <a:pPr marL="457200" lvl="0" indent="-339725" algn="l" rtl="0">
              <a:spcBef>
                <a:spcPts val="1000"/>
              </a:spcBef>
              <a:spcAft>
                <a:spcPts val="0"/>
              </a:spcAft>
              <a:buClr>
                <a:srgbClr val="FFFFFF"/>
              </a:buClr>
              <a:buSzPts val="1750"/>
              <a:buFont typeface="Arial"/>
              <a:buChar char="●"/>
            </a:pPr>
            <a:r>
              <a:rPr lang="en-US" sz="1750">
                <a:solidFill>
                  <a:srgbClr val="FFFFFF"/>
                </a:solidFill>
                <a:latin typeface="Arial"/>
                <a:ea typeface="Arial"/>
                <a:cs typeface="Arial"/>
                <a:sym typeface="Arial"/>
              </a:rPr>
              <a:t>Another link between mindfulness and positive psychology is that mindfulness increases well-being and positive mental qualities, including compassion. Mindfulness-based meditation has been used in compassion training, which would result in increased sensitivity to one’s self and others’ needs. By being empathetic, we would be more motivated to help others. In return, this facilitates greater compassion and gives us feelings of joy and satisfaction. In other words, they create a circle of joy (Cebolla, 2017)</a:t>
            </a:r>
            <a:endParaRPr sz="1750">
              <a:solidFill>
                <a:srgbClr val="FFFFFF"/>
              </a:solidFill>
              <a:latin typeface="Arial"/>
              <a:ea typeface="Arial"/>
              <a:cs typeface="Arial"/>
              <a:sym typeface="Arial"/>
            </a:endParaRPr>
          </a:p>
          <a:p>
            <a:pPr marL="457200" lvl="0" indent="-352425" algn="l" rtl="0">
              <a:spcBef>
                <a:spcPts val="0"/>
              </a:spcBef>
              <a:spcAft>
                <a:spcPts val="0"/>
              </a:spcAft>
              <a:buClr>
                <a:srgbClr val="FFFFFF"/>
              </a:buClr>
              <a:buSzPts val="1950"/>
              <a:buFont typeface="Arial"/>
              <a:buChar char="●"/>
            </a:pPr>
            <a:r>
              <a:rPr lang="en-US" sz="1750">
                <a:solidFill>
                  <a:srgbClr val="FFFFFF"/>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Studies</a:t>
            </a:r>
            <a:r>
              <a:rPr lang="en-US" sz="1750">
                <a:solidFill>
                  <a:srgbClr val="FFFFFF"/>
                </a:solidFill>
                <a:latin typeface="Arial"/>
                <a:ea typeface="Arial"/>
                <a:cs typeface="Arial"/>
                <a:sym typeface="Arial"/>
              </a:rPr>
              <a:t> have shown that mindfulness taught since childhood would do more than increased positivity, greater compassion, and diminishing stress and negativity. It would also help with focus, emotion regulation, engagement, and future career satisfaction, which would solve many problems</a:t>
            </a:r>
            <a:endParaRPr sz="1950">
              <a:solidFill>
                <a:srgbClr val="FFFFFF"/>
              </a:solidFill>
              <a:latin typeface="Arial"/>
              <a:ea typeface="Arial"/>
              <a:cs typeface="Arial"/>
              <a:sym typeface="Arial"/>
            </a:endParaRPr>
          </a:p>
        </p:txBody>
      </p:sp>
      <p:pic>
        <p:nvPicPr>
          <p:cNvPr id="221" name="Google Shape;221;p31"/>
          <p:cNvPicPr preferRelativeResize="0"/>
          <p:nvPr/>
        </p:nvPicPr>
        <p:blipFill>
          <a:blip r:embed="rId4">
            <a:alphaModFix/>
          </a:blip>
          <a:stretch>
            <a:fillRect/>
          </a:stretch>
        </p:blipFill>
        <p:spPr>
          <a:xfrm>
            <a:off x="913800" y="458775"/>
            <a:ext cx="10518026" cy="1477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916350" y="444875"/>
            <a:ext cx="5929800" cy="596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Importance of Mindfulness</a:t>
            </a:r>
            <a:endParaRPr/>
          </a:p>
        </p:txBody>
      </p:sp>
      <p:sp>
        <p:nvSpPr>
          <p:cNvPr id="227" name="Google Shape;227;p32"/>
          <p:cNvSpPr txBox="1">
            <a:spLocks noGrp="1"/>
          </p:cNvSpPr>
          <p:nvPr>
            <p:ph type="body" idx="1"/>
          </p:nvPr>
        </p:nvSpPr>
        <p:spPr>
          <a:xfrm>
            <a:off x="913800" y="1173300"/>
            <a:ext cx="5934900" cy="46179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Mindfulness can make clients, especially children, feel more empowered. They are able to control the exercise, focus on reaction, and learn new skills for future use.</a:t>
            </a:r>
            <a:endParaRPr/>
          </a:p>
          <a:p>
            <a:pPr marL="457200" lvl="0" indent="-342900" algn="l" rtl="0">
              <a:spcBef>
                <a:spcPts val="0"/>
              </a:spcBef>
              <a:spcAft>
                <a:spcPts val="0"/>
              </a:spcAft>
              <a:buSzPts val="1800"/>
              <a:buChar char="●"/>
            </a:pPr>
            <a:r>
              <a:rPr lang="en-US"/>
              <a:t>The exercises associated with mindfulness assist with building coping skills that give the client autonomy in order to decrease symptoms caused by external or internal factors.</a:t>
            </a:r>
            <a:endParaRPr/>
          </a:p>
          <a:p>
            <a:pPr marL="457200" lvl="0" indent="-342900" algn="l" rtl="0">
              <a:spcBef>
                <a:spcPts val="0"/>
              </a:spcBef>
              <a:spcAft>
                <a:spcPts val="0"/>
              </a:spcAft>
              <a:buSzPts val="1800"/>
              <a:buChar char="●"/>
            </a:pPr>
            <a:r>
              <a:rPr lang="en-US"/>
              <a:t>It also promotes positive self talk, love, and acceptance which then work towards combating negative self talk. </a:t>
            </a:r>
            <a:endParaRPr/>
          </a:p>
        </p:txBody>
      </p:sp>
      <p:sp>
        <p:nvSpPr>
          <p:cNvPr id="228" name="Google Shape;228;p32"/>
          <p:cNvSpPr>
            <a:spLocks noGrp="1"/>
          </p:cNvSpPr>
          <p:nvPr>
            <p:ph type="pic" idx="2"/>
          </p:nvPr>
        </p:nvSpPr>
        <p:spPr>
          <a:xfrm>
            <a:off x="7424804" y="758881"/>
            <a:ext cx="3255300" cy="4883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229" name="Google Shape;229;p32"/>
          <p:cNvPicPr preferRelativeResize="0"/>
          <p:nvPr/>
        </p:nvPicPr>
        <p:blipFill rotWithShape="1">
          <a:blip r:embed="rId3">
            <a:alphaModFix/>
          </a:blip>
          <a:srcRect/>
          <a:stretch/>
        </p:blipFill>
        <p:spPr>
          <a:xfrm>
            <a:off x="7424800" y="853838"/>
            <a:ext cx="3255300" cy="4693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3"/>
          <p:cNvSpPr txBox="1">
            <a:spLocks noGrp="1"/>
          </p:cNvSpPr>
          <p:nvPr>
            <p:ph type="title"/>
          </p:nvPr>
        </p:nvSpPr>
        <p:spPr>
          <a:xfrm>
            <a:off x="913800" y="609600"/>
            <a:ext cx="10353900" cy="1076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Setting the Stage for Mindfulness</a:t>
            </a:r>
            <a:endParaRPr/>
          </a:p>
        </p:txBody>
      </p:sp>
      <p:sp>
        <p:nvSpPr>
          <p:cNvPr id="235" name="Google Shape;235;p33"/>
          <p:cNvSpPr txBox="1">
            <a:spLocks noGrp="1"/>
          </p:cNvSpPr>
          <p:nvPr>
            <p:ph type="body" idx="1"/>
          </p:nvPr>
        </p:nvSpPr>
        <p:spPr>
          <a:xfrm>
            <a:off x="5040225" y="1569900"/>
            <a:ext cx="6227400" cy="44361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a:t>You can’t do it wrong.</a:t>
            </a:r>
            <a:endParaRPr/>
          </a:p>
          <a:p>
            <a:pPr marL="457200" lvl="0" indent="-342900" algn="l" rtl="0">
              <a:spcBef>
                <a:spcPts val="0"/>
              </a:spcBef>
              <a:spcAft>
                <a:spcPts val="0"/>
              </a:spcAft>
              <a:buSzPts val="1800"/>
              <a:buAutoNum type="arabicPeriod"/>
            </a:pPr>
            <a:r>
              <a:rPr lang="en-US"/>
              <a:t>If you approach it as homework, it will feel crappy like homework.</a:t>
            </a:r>
            <a:endParaRPr/>
          </a:p>
          <a:p>
            <a:pPr marL="457200" lvl="0" indent="-342900" algn="l" rtl="0">
              <a:spcBef>
                <a:spcPts val="0"/>
              </a:spcBef>
              <a:spcAft>
                <a:spcPts val="0"/>
              </a:spcAft>
              <a:buSzPts val="1800"/>
              <a:buAutoNum type="arabicPeriod"/>
            </a:pPr>
            <a:r>
              <a:rPr lang="en-US"/>
              <a:t>The goal is not to make everything happy or calm.</a:t>
            </a:r>
            <a:endParaRPr/>
          </a:p>
          <a:p>
            <a:pPr marL="457200" lvl="0" indent="-342900" algn="l" rtl="0">
              <a:spcBef>
                <a:spcPts val="0"/>
              </a:spcBef>
              <a:spcAft>
                <a:spcPts val="0"/>
              </a:spcAft>
              <a:buSzPts val="1800"/>
              <a:buAutoNum type="arabicPeriod"/>
            </a:pPr>
            <a:r>
              <a:rPr lang="en-US"/>
              <a:t>Mindfulness isn’t asking you to sit back and let the world walk all over you.</a:t>
            </a:r>
            <a:endParaRPr/>
          </a:p>
          <a:p>
            <a:pPr marL="457200" lvl="0" indent="-342900" algn="l" rtl="0">
              <a:spcBef>
                <a:spcPts val="0"/>
              </a:spcBef>
              <a:spcAft>
                <a:spcPts val="0"/>
              </a:spcAft>
              <a:buSzPts val="1800"/>
              <a:buAutoNum type="arabicPeriod"/>
            </a:pPr>
            <a:r>
              <a:rPr lang="en-US"/>
              <a:t>You definitely won’t stop thinking when you slow down.</a:t>
            </a:r>
            <a:endParaRPr/>
          </a:p>
          <a:p>
            <a:pPr marL="457200" lvl="0" indent="-342900" algn="l" rtl="0">
              <a:spcBef>
                <a:spcPts val="0"/>
              </a:spcBef>
              <a:spcAft>
                <a:spcPts val="0"/>
              </a:spcAft>
              <a:buSzPts val="1800"/>
              <a:buAutoNum type="arabicPeriod"/>
            </a:pPr>
            <a:r>
              <a:rPr lang="en-US"/>
              <a:t>If you ever feel overwhelmed try to remember that even if it feels intense or scary, you are ok.</a:t>
            </a:r>
            <a:endParaRPr/>
          </a:p>
          <a:p>
            <a:pPr marL="457200" lvl="0" indent="-342900" algn="l" rtl="0">
              <a:spcBef>
                <a:spcPts val="0"/>
              </a:spcBef>
              <a:spcAft>
                <a:spcPts val="0"/>
              </a:spcAft>
              <a:buSzPts val="1800"/>
              <a:buAutoNum type="arabicPeriod"/>
            </a:pPr>
            <a:r>
              <a:rPr lang="en-US"/>
              <a:t>People call it the Practice of mindfulness for a reason. </a:t>
            </a:r>
            <a:endParaRPr/>
          </a:p>
        </p:txBody>
      </p:sp>
      <p:pic>
        <p:nvPicPr>
          <p:cNvPr id="236" name="Google Shape;236;p33"/>
          <p:cNvPicPr preferRelativeResize="0"/>
          <p:nvPr/>
        </p:nvPicPr>
        <p:blipFill>
          <a:blip r:embed="rId3">
            <a:alphaModFix/>
          </a:blip>
          <a:stretch>
            <a:fillRect/>
          </a:stretch>
        </p:blipFill>
        <p:spPr>
          <a:xfrm>
            <a:off x="152400" y="1838100"/>
            <a:ext cx="4735426" cy="47354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917225" y="609600"/>
            <a:ext cx="5929800" cy="828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Who Do You Know That Uses Mindfulness? </a:t>
            </a:r>
            <a:endParaRPr/>
          </a:p>
        </p:txBody>
      </p:sp>
      <p:sp>
        <p:nvSpPr>
          <p:cNvPr id="242" name="Google Shape;242;p34"/>
          <p:cNvSpPr txBox="1">
            <a:spLocks noGrp="1"/>
          </p:cNvSpPr>
          <p:nvPr>
            <p:ph type="body" idx="1"/>
          </p:nvPr>
        </p:nvSpPr>
        <p:spPr>
          <a:xfrm>
            <a:off x="913800" y="1685575"/>
            <a:ext cx="5934900" cy="41055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Lebron James</a:t>
            </a:r>
            <a:endParaRPr/>
          </a:p>
          <a:p>
            <a:pPr marL="0" lvl="0" indent="0" algn="ctr" rtl="0">
              <a:spcBef>
                <a:spcPts val="1000"/>
              </a:spcBef>
              <a:spcAft>
                <a:spcPts val="0"/>
              </a:spcAft>
              <a:buNone/>
            </a:pPr>
            <a:r>
              <a:rPr lang="en-US"/>
              <a:t>Derek Jeter</a:t>
            </a:r>
            <a:endParaRPr/>
          </a:p>
          <a:p>
            <a:pPr marL="0" lvl="0" indent="0" algn="ctr" rtl="0">
              <a:spcBef>
                <a:spcPts val="1000"/>
              </a:spcBef>
              <a:spcAft>
                <a:spcPts val="0"/>
              </a:spcAft>
              <a:buNone/>
            </a:pPr>
            <a:r>
              <a:rPr lang="en-US"/>
              <a:t>Hugh Jackman</a:t>
            </a:r>
            <a:endParaRPr/>
          </a:p>
          <a:p>
            <a:pPr marL="0" lvl="0" indent="0" algn="ctr" rtl="0">
              <a:spcBef>
                <a:spcPts val="1000"/>
              </a:spcBef>
              <a:spcAft>
                <a:spcPts val="0"/>
              </a:spcAft>
              <a:buNone/>
            </a:pPr>
            <a:r>
              <a:rPr lang="en-US"/>
              <a:t>Keanu Reeves</a:t>
            </a:r>
            <a:endParaRPr/>
          </a:p>
          <a:p>
            <a:pPr marL="0" lvl="0" indent="0" algn="ctr" rtl="0">
              <a:spcBef>
                <a:spcPts val="1000"/>
              </a:spcBef>
              <a:spcAft>
                <a:spcPts val="0"/>
              </a:spcAft>
              <a:buNone/>
            </a:pPr>
            <a:r>
              <a:rPr lang="en-US"/>
              <a:t>Chloe Grace Moretz</a:t>
            </a:r>
            <a:endParaRPr/>
          </a:p>
          <a:p>
            <a:pPr marL="0" lvl="0" indent="0" algn="ctr" rtl="0">
              <a:spcBef>
                <a:spcPts val="1000"/>
              </a:spcBef>
              <a:spcAft>
                <a:spcPts val="0"/>
              </a:spcAft>
              <a:buNone/>
            </a:pPr>
            <a:r>
              <a:rPr lang="en-US"/>
              <a:t>Katy Perry</a:t>
            </a:r>
            <a:endParaRPr/>
          </a:p>
          <a:p>
            <a:pPr marL="0" lvl="0" indent="0" algn="ctr" rtl="0">
              <a:spcBef>
                <a:spcPts val="1000"/>
              </a:spcBef>
              <a:spcAft>
                <a:spcPts val="0"/>
              </a:spcAft>
              <a:buNone/>
            </a:pPr>
            <a:r>
              <a:rPr lang="en-US"/>
              <a:t>Big Sean</a:t>
            </a:r>
            <a:endParaRPr/>
          </a:p>
          <a:p>
            <a:pPr marL="0" lvl="0" indent="0" algn="ctr" rtl="0">
              <a:spcBef>
                <a:spcPts val="1000"/>
              </a:spcBef>
              <a:spcAft>
                <a:spcPts val="0"/>
              </a:spcAft>
              <a:buNone/>
            </a:pPr>
            <a:r>
              <a:rPr lang="en-US"/>
              <a:t>Kendrick Lamar</a:t>
            </a:r>
            <a:endParaRPr/>
          </a:p>
          <a:p>
            <a:pPr marL="0" lvl="0" indent="0" algn="ctr" rtl="0">
              <a:spcBef>
                <a:spcPts val="1000"/>
              </a:spcBef>
              <a:spcAft>
                <a:spcPts val="0"/>
              </a:spcAft>
              <a:buNone/>
            </a:pPr>
            <a:r>
              <a:rPr lang="en-US"/>
              <a:t>Lady Gaga </a:t>
            </a:r>
            <a:endParaRPr/>
          </a:p>
        </p:txBody>
      </p:sp>
      <p:sp>
        <p:nvSpPr>
          <p:cNvPr id="243" name="Google Shape;243;p34"/>
          <p:cNvSpPr>
            <a:spLocks noGrp="1"/>
          </p:cNvSpPr>
          <p:nvPr>
            <p:ph type="pic" idx="2"/>
          </p:nvPr>
        </p:nvSpPr>
        <p:spPr>
          <a:xfrm>
            <a:off x="7424804" y="758881"/>
            <a:ext cx="3255300" cy="4883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244" name="Google Shape;244;p34"/>
          <p:cNvPicPr preferRelativeResize="0"/>
          <p:nvPr/>
        </p:nvPicPr>
        <p:blipFill>
          <a:blip r:embed="rId3">
            <a:alphaModFix/>
          </a:blip>
          <a:stretch>
            <a:fillRect/>
          </a:stretch>
        </p:blipFill>
        <p:spPr>
          <a:xfrm>
            <a:off x="7521250" y="874550"/>
            <a:ext cx="2070900" cy="2492100"/>
          </a:xfrm>
          <a:prstGeom prst="rect">
            <a:avLst/>
          </a:prstGeom>
          <a:noFill/>
          <a:ln>
            <a:noFill/>
          </a:ln>
        </p:spPr>
      </p:pic>
      <p:pic>
        <p:nvPicPr>
          <p:cNvPr id="245" name="Google Shape;245;p34"/>
          <p:cNvPicPr preferRelativeResize="0"/>
          <p:nvPr/>
        </p:nvPicPr>
        <p:blipFill>
          <a:blip r:embed="rId4">
            <a:alphaModFix/>
          </a:blip>
          <a:stretch>
            <a:fillRect/>
          </a:stretch>
        </p:blipFill>
        <p:spPr>
          <a:xfrm>
            <a:off x="9592150" y="874550"/>
            <a:ext cx="1087950" cy="1727625"/>
          </a:xfrm>
          <a:prstGeom prst="rect">
            <a:avLst/>
          </a:prstGeom>
          <a:noFill/>
          <a:ln>
            <a:noFill/>
          </a:ln>
        </p:spPr>
      </p:pic>
      <p:pic>
        <p:nvPicPr>
          <p:cNvPr id="246" name="Google Shape;246;p34"/>
          <p:cNvPicPr preferRelativeResize="0"/>
          <p:nvPr/>
        </p:nvPicPr>
        <p:blipFill>
          <a:blip r:embed="rId5">
            <a:alphaModFix/>
          </a:blip>
          <a:stretch>
            <a:fillRect/>
          </a:stretch>
        </p:blipFill>
        <p:spPr>
          <a:xfrm>
            <a:off x="9096975" y="2602175"/>
            <a:ext cx="1583126" cy="2966851"/>
          </a:xfrm>
          <a:prstGeom prst="rect">
            <a:avLst/>
          </a:prstGeom>
          <a:noFill/>
          <a:ln>
            <a:noFill/>
          </a:ln>
        </p:spPr>
      </p:pic>
      <p:pic>
        <p:nvPicPr>
          <p:cNvPr id="247" name="Google Shape;247;p34"/>
          <p:cNvPicPr preferRelativeResize="0"/>
          <p:nvPr/>
        </p:nvPicPr>
        <p:blipFill>
          <a:blip r:embed="rId6">
            <a:alphaModFix/>
          </a:blip>
          <a:stretch>
            <a:fillRect/>
          </a:stretch>
        </p:blipFill>
        <p:spPr>
          <a:xfrm>
            <a:off x="7521252" y="3366650"/>
            <a:ext cx="1722949" cy="22135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13795" y="609600"/>
            <a:ext cx="1035376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US"/>
              <a:t>IMPORTANCE OF POP CULTURE FIGURES</a:t>
            </a:r>
            <a:endParaRPr/>
          </a:p>
        </p:txBody>
      </p:sp>
      <p:sp>
        <p:nvSpPr>
          <p:cNvPr id="253" name="Google Shape;253;p35"/>
          <p:cNvSpPr txBox="1">
            <a:spLocks noGrp="1"/>
          </p:cNvSpPr>
          <p:nvPr>
            <p:ph type="body" idx="1"/>
          </p:nvPr>
        </p:nvSpPr>
        <p:spPr>
          <a:xfrm>
            <a:off x="913795" y="4195899"/>
            <a:ext cx="3298955" cy="576262"/>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2000"/>
              <a:buNone/>
            </a:pPr>
            <a:r>
              <a:rPr lang="en-US"/>
              <a:t>Engagement</a:t>
            </a:r>
            <a:endParaRPr/>
          </a:p>
        </p:txBody>
      </p:sp>
      <p:sp>
        <p:nvSpPr>
          <p:cNvPr id="254" name="Google Shape;254;p35"/>
          <p:cNvSpPr txBox="1">
            <a:spLocks noGrp="1"/>
          </p:cNvSpPr>
          <p:nvPr>
            <p:ph type="body" idx="3"/>
          </p:nvPr>
        </p:nvSpPr>
        <p:spPr>
          <a:xfrm>
            <a:off x="913795" y="4772161"/>
            <a:ext cx="3298955" cy="1019038"/>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lt1"/>
              </a:buClr>
              <a:buSzPts val="1400"/>
              <a:buNone/>
            </a:pPr>
            <a:endParaRPr/>
          </a:p>
        </p:txBody>
      </p:sp>
      <p:sp>
        <p:nvSpPr>
          <p:cNvPr id="255" name="Google Shape;255;p35"/>
          <p:cNvSpPr txBox="1">
            <a:spLocks noGrp="1"/>
          </p:cNvSpPr>
          <p:nvPr>
            <p:ph type="body" idx="4"/>
          </p:nvPr>
        </p:nvSpPr>
        <p:spPr>
          <a:xfrm>
            <a:off x="4442701" y="4195899"/>
            <a:ext cx="3298983" cy="576262"/>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2000"/>
              <a:buNone/>
            </a:pPr>
            <a:r>
              <a:rPr lang="en-US"/>
              <a:t>Safety</a:t>
            </a:r>
            <a:endParaRPr/>
          </a:p>
        </p:txBody>
      </p:sp>
      <p:pic>
        <p:nvPicPr>
          <p:cNvPr id="256" name="Google Shape;256;p35" descr="A person holding a teddy bear&#10;&#10;Description automatically generated"/>
          <p:cNvPicPr preferRelativeResize="0">
            <a:picLocks noGrp="1"/>
          </p:cNvPicPr>
          <p:nvPr>
            <p:ph type="pic" idx="5"/>
          </p:nvPr>
        </p:nvPicPr>
        <p:blipFill rotWithShape="1">
          <a:blip r:embed="rId3">
            <a:alphaModFix/>
          </a:blip>
          <a:srcRect t="10843" b="10843"/>
          <a:stretch/>
        </p:blipFill>
        <p:spPr>
          <a:xfrm>
            <a:off x="4568996" y="2298987"/>
            <a:ext cx="2930525"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57" name="Google Shape;257;p35"/>
          <p:cNvSpPr txBox="1">
            <a:spLocks noGrp="1"/>
          </p:cNvSpPr>
          <p:nvPr>
            <p:ph type="body" idx="6"/>
          </p:nvPr>
        </p:nvSpPr>
        <p:spPr>
          <a:xfrm>
            <a:off x="4441348" y="4772160"/>
            <a:ext cx="3300336" cy="1019038"/>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lt1"/>
              </a:buClr>
              <a:buSzPts val="1400"/>
              <a:buNone/>
            </a:pPr>
            <a:endParaRPr/>
          </a:p>
        </p:txBody>
      </p:sp>
      <p:sp>
        <p:nvSpPr>
          <p:cNvPr id="258" name="Google Shape;258;p35"/>
          <p:cNvSpPr txBox="1">
            <a:spLocks noGrp="1"/>
          </p:cNvSpPr>
          <p:nvPr>
            <p:ph type="body" idx="7"/>
          </p:nvPr>
        </p:nvSpPr>
        <p:spPr>
          <a:xfrm>
            <a:off x="7973423" y="4195899"/>
            <a:ext cx="3289900" cy="576262"/>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2000"/>
              <a:buNone/>
            </a:pPr>
            <a:r>
              <a:rPr lang="en-US"/>
              <a:t>Creativity</a:t>
            </a:r>
            <a:endParaRPr/>
          </a:p>
        </p:txBody>
      </p:sp>
      <p:pic>
        <p:nvPicPr>
          <p:cNvPr id="259" name="Google Shape;259;p35" descr="A black bear walking through a forest&#10;&#10;Description automatically generated"/>
          <p:cNvPicPr preferRelativeResize="0">
            <a:picLocks noGrp="1"/>
          </p:cNvPicPr>
          <p:nvPr>
            <p:ph type="pic" idx="8"/>
          </p:nvPr>
        </p:nvPicPr>
        <p:blipFill rotWithShape="1">
          <a:blip r:embed="rId4">
            <a:alphaModFix/>
          </a:blip>
          <a:srcRect t="3799" b="3798"/>
          <a:stretch/>
        </p:blipFill>
        <p:spPr>
          <a:xfrm>
            <a:off x="8152803" y="2298987"/>
            <a:ext cx="2932113"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60" name="Google Shape;260;p35"/>
          <p:cNvSpPr txBox="1">
            <a:spLocks noGrp="1"/>
          </p:cNvSpPr>
          <p:nvPr>
            <p:ph type="body" idx="9"/>
          </p:nvPr>
        </p:nvSpPr>
        <p:spPr>
          <a:xfrm>
            <a:off x="7973298" y="4772161"/>
            <a:ext cx="3294258" cy="1019037"/>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lt1"/>
              </a:buClr>
              <a:buSzPts val="1400"/>
              <a:buNone/>
            </a:pPr>
            <a:endParaRPr/>
          </a:p>
        </p:txBody>
      </p:sp>
      <p:pic>
        <p:nvPicPr>
          <p:cNvPr id="261" name="Google Shape;261;p35" descr="A picture containing outdoor, person, young, grass&#10;&#10;Description automatically generated"/>
          <p:cNvPicPr preferRelativeResize="0">
            <a:picLocks noGrp="1"/>
          </p:cNvPicPr>
          <p:nvPr>
            <p:ph type="pic" idx="2"/>
          </p:nvPr>
        </p:nvPicPr>
        <p:blipFill rotWithShape="1">
          <a:blip r:embed="rId5">
            <a:alphaModFix/>
          </a:blip>
          <a:srcRect t="3923" b="3923"/>
          <a:stretch/>
        </p:blipFill>
        <p:spPr>
          <a:xfrm>
            <a:off x="1107084" y="2298987"/>
            <a:ext cx="2940050"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6"/>
          <p:cNvSpPr txBox="1">
            <a:spLocks noGrp="1"/>
          </p:cNvSpPr>
          <p:nvPr>
            <p:ph type="title"/>
          </p:nvPr>
        </p:nvSpPr>
        <p:spPr>
          <a:xfrm>
            <a:off x="913795" y="609600"/>
            <a:ext cx="10353900" cy="1326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Stretching Our Mindfulness Muscles</a:t>
            </a:r>
            <a:endParaRPr/>
          </a:p>
        </p:txBody>
      </p:sp>
      <p:sp>
        <p:nvSpPr>
          <p:cNvPr id="267" name="Google Shape;267;p36"/>
          <p:cNvSpPr txBox="1">
            <a:spLocks noGrp="1"/>
          </p:cNvSpPr>
          <p:nvPr>
            <p:ph type="body" idx="1"/>
          </p:nvPr>
        </p:nvSpPr>
        <p:spPr>
          <a:xfrm>
            <a:off x="1735150" y="1636000"/>
            <a:ext cx="9532500" cy="4155300"/>
          </a:xfrm>
          <a:prstGeom prst="rect">
            <a:avLst/>
          </a:prstGeom>
        </p:spPr>
        <p:txBody>
          <a:bodyPr spcFirstLastPara="1" wrap="square" lIns="91425" tIns="45700" rIns="91425" bIns="45700" anchor="t" anchorCtr="0">
            <a:noAutofit/>
          </a:bodyPr>
          <a:lstStyle/>
          <a:p>
            <a:pPr marL="457200" lvl="0" indent="-317500" algn="l" rtl="0">
              <a:spcBef>
                <a:spcPts val="1000"/>
              </a:spcBef>
              <a:spcAft>
                <a:spcPts val="0"/>
              </a:spcAft>
              <a:buSzPts val="1400"/>
              <a:buChar char="●"/>
            </a:pPr>
            <a:r>
              <a:rPr lang="en-US" sz="1600"/>
              <a:t>Sit in a relaxing position with head, neck, and chest aligned legs uncrossed, feet flat on the floor, and hands on or close to your kneecaps</a:t>
            </a:r>
            <a:endParaRPr sz="1600"/>
          </a:p>
          <a:p>
            <a:pPr marL="457200" lvl="0" indent="-317500" algn="l" rtl="0">
              <a:spcBef>
                <a:spcPts val="0"/>
              </a:spcBef>
              <a:spcAft>
                <a:spcPts val="0"/>
              </a:spcAft>
              <a:buSzPts val="1400"/>
              <a:buChar char="●"/>
            </a:pPr>
            <a:r>
              <a:rPr lang="en-US" sz="1600"/>
              <a:t>Keeping your shoulders steady, bring your head slowly to the ring, take three relaxed breaths, starting with an exhale, repeat on the other side</a:t>
            </a:r>
            <a:endParaRPr sz="1600"/>
          </a:p>
          <a:p>
            <a:pPr marL="457200" lvl="0" indent="-317500" algn="l" rtl="0">
              <a:spcBef>
                <a:spcPts val="0"/>
              </a:spcBef>
              <a:spcAft>
                <a:spcPts val="0"/>
              </a:spcAft>
              <a:buSzPts val="1400"/>
              <a:buChar char="●"/>
            </a:pPr>
            <a:r>
              <a:rPr lang="en-US" sz="1600"/>
              <a:t>Keeping your shoulders steady, bring your left ear to your left shoulder without moving the shoulder, take three relaxed breaths, repeat the same for the right side</a:t>
            </a:r>
            <a:endParaRPr sz="1600"/>
          </a:p>
          <a:p>
            <a:pPr marL="457200" lvl="0" indent="-317500" algn="l" rtl="0">
              <a:spcBef>
                <a:spcPts val="0"/>
              </a:spcBef>
              <a:spcAft>
                <a:spcPts val="0"/>
              </a:spcAft>
              <a:buSzPts val="1400"/>
              <a:buChar char="●"/>
            </a:pPr>
            <a:r>
              <a:rPr lang="en-US" sz="1600"/>
              <a:t>Keeping your body aligned, slowly tilt your head to look at the ceiling until you are at your own comfortable limit. Take three relaxing breaths and repeat with looking towards the ground.</a:t>
            </a:r>
            <a:endParaRPr sz="1600"/>
          </a:p>
          <a:p>
            <a:pPr marL="457200" lvl="0" indent="-330200" algn="l" rtl="0">
              <a:spcBef>
                <a:spcPts val="0"/>
              </a:spcBef>
              <a:spcAft>
                <a:spcPts val="0"/>
              </a:spcAft>
              <a:buSzPts val="1600"/>
              <a:buChar char="●"/>
            </a:pPr>
            <a:r>
              <a:rPr lang="en-US" sz="1600"/>
              <a:t>Place the lower parts of your palms on either side of your upper cheek bones, close to your temples. Begin to make small circular movements with your palms, moving downward. One you reach your jawbone, move upward, and then follow any bony parts of your face.</a:t>
            </a:r>
            <a:endParaRPr sz="1600"/>
          </a:p>
          <a:p>
            <a:pPr marL="457200" lvl="0" indent="-330200" algn="l" rtl="0">
              <a:spcBef>
                <a:spcPts val="0"/>
              </a:spcBef>
              <a:spcAft>
                <a:spcPts val="0"/>
              </a:spcAft>
              <a:buSzPts val="1600"/>
              <a:buChar char="●"/>
            </a:pPr>
            <a:r>
              <a:rPr lang="en-US" sz="1600"/>
              <a:t>Make loose fists with your hands, placing palm and knuckles at the bottom of your eye sockets and pressing gently against the socket bones. Move your knuckles slowly toward your temples. From the temples, move slightly up, pressing your eyebrows and forehead. Repeat this routine several times. Carry on pressing your knuckles on any bony parts of your face. </a:t>
            </a:r>
            <a:endParaRPr sz="1600"/>
          </a:p>
          <a:p>
            <a:pPr marL="457200" lvl="0" indent="0" algn="l" rtl="0">
              <a:spcBef>
                <a:spcPts val="1000"/>
              </a:spcBef>
              <a:spcAft>
                <a:spcPts val="0"/>
              </a:spcAft>
              <a:buNone/>
            </a:pPr>
            <a:endParaRPr sz="1200"/>
          </a:p>
        </p:txBody>
      </p:sp>
      <p:pic>
        <p:nvPicPr>
          <p:cNvPr id="268" name="Google Shape;268;p36"/>
          <p:cNvPicPr preferRelativeResize="0"/>
          <p:nvPr/>
        </p:nvPicPr>
        <p:blipFill>
          <a:blip r:embed="rId3">
            <a:alphaModFix/>
          </a:blip>
          <a:stretch>
            <a:fillRect/>
          </a:stretch>
        </p:blipFill>
        <p:spPr>
          <a:xfrm>
            <a:off x="0" y="0"/>
            <a:ext cx="2693625" cy="6643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7"/>
          <p:cNvSpPr txBox="1">
            <a:spLocks noGrp="1"/>
          </p:cNvSpPr>
          <p:nvPr>
            <p:ph type="title"/>
          </p:nvPr>
        </p:nvSpPr>
        <p:spPr>
          <a:xfrm>
            <a:off x="1229244" y="657226"/>
            <a:ext cx="9733500" cy="2852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274" name="Google Shape;274;p37"/>
          <p:cNvSpPr txBox="1">
            <a:spLocks noGrp="1"/>
          </p:cNvSpPr>
          <p:nvPr>
            <p:ph type="body" idx="1"/>
          </p:nvPr>
        </p:nvSpPr>
        <p:spPr>
          <a:xfrm>
            <a:off x="1229244" y="3602038"/>
            <a:ext cx="9733500" cy="1500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275" name="Google Shape;275;p37" descr="www.replicapropstore.com" title="Man of Steel | The World Is Too Big | Zack Snyder">
            <a:hlinkClick r:id="rId3"/>
          </p:cNvPr>
          <p:cNvPicPr preferRelativeResize="0"/>
          <p:nvPr/>
        </p:nvPicPr>
        <p:blipFill>
          <a:blip r:embed="rId4">
            <a:alphaModFix/>
          </a:blip>
          <a:stretch>
            <a:fillRect/>
          </a:stretch>
        </p:blipFill>
        <p:spPr>
          <a:xfrm>
            <a:off x="2842350" y="1454225"/>
            <a:ext cx="6742325" cy="4346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sp>
        <p:nvSpPr>
          <p:cNvPr id="280" name="Google Shape;280;p38"/>
          <p:cNvSpPr txBox="1">
            <a:spLocks noGrp="1"/>
          </p:cNvSpPr>
          <p:nvPr>
            <p:ph type="title"/>
          </p:nvPr>
        </p:nvSpPr>
        <p:spPr>
          <a:xfrm>
            <a:off x="8154444" y="609600"/>
            <a:ext cx="3113112" cy="132632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900"/>
              <a:buFont typeface="Bookman Old Style"/>
              <a:buNone/>
            </a:pPr>
            <a:r>
              <a:rPr lang="en-US" sz="2900"/>
              <a:t>MR. MIYAGI’S MANTRA BREATHING</a:t>
            </a:r>
            <a:endParaRPr/>
          </a:p>
        </p:txBody>
      </p:sp>
      <p:pic>
        <p:nvPicPr>
          <p:cNvPr id="281" name="Google Shape;281;p38" descr="A picture containing person, outdoor, sitting, holding&#10;&#10;Description automatically generated"/>
          <p:cNvPicPr preferRelativeResize="0"/>
          <p:nvPr/>
        </p:nvPicPr>
        <p:blipFill rotWithShape="1">
          <a:blip r:embed="rId4">
            <a:alphaModFix/>
          </a:blip>
          <a:srcRect l="5080" r="20580"/>
          <a:stretch/>
        </p:blipFill>
        <p:spPr>
          <a:xfrm>
            <a:off x="20" y="10"/>
            <a:ext cx="7552924" cy="6857990"/>
          </a:xfrm>
          <a:prstGeom prst="rect">
            <a:avLst/>
          </a:prstGeom>
          <a:noFill/>
          <a:ln>
            <a:noFill/>
          </a:ln>
        </p:spPr>
      </p:pic>
      <p:sp>
        <p:nvSpPr>
          <p:cNvPr id="282" name="Google Shape;282;p38"/>
          <p:cNvSpPr txBox="1">
            <a:spLocks noGrp="1"/>
          </p:cNvSpPr>
          <p:nvPr>
            <p:ph type="body" idx="1"/>
          </p:nvPr>
        </p:nvSpPr>
        <p:spPr>
          <a:xfrm>
            <a:off x="8154444" y="2096064"/>
            <a:ext cx="3113112" cy="3695136"/>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lt1"/>
              </a:buClr>
              <a:buSzPts val="1800"/>
              <a:buChar char="•"/>
            </a:pPr>
            <a:r>
              <a:rPr lang="en-US" sz="1800"/>
              <a:t>Video gives instruction for focused breathing</a:t>
            </a:r>
            <a:endParaRPr/>
          </a:p>
          <a:p>
            <a:pPr marL="228600" lvl="0" indent="-114300" algn="l" rtl="0">
              <a:lnSpc>
                <a:spcPct val="120000"/>
              </a:lnSpc>
              <a:spcBef>
                <a:spcPts val="1000"/>
              </a:spcBef>
              <a:spcAft>
                <a:spcPts val="0"/>
              </a:spcAft>
              <a:buClr>
                <a:schemeClr val="lt1"/>
              </a:buClr>
              <a:buSzPts val="1800"/>
              <a:buNone/>
            </a:pPr>
            <a:endParaRPr sz="1800"/>
          </a:p>
          <a:p>
            <a:pPr marL="228600" lvl="0" indent="-228600" algn="l" rtl="0">
              <a:lnSpc>
                <a:spcPct val="120000"/>
              </a:lnSpc>
              <a:spcBef>
                <a:spcPts val="1000"/>
              </a:spcBef>
              <a:spcAft>
                <a:spcPts val="0"/>
              </a:spcAft>
              <a:buClr>
                <a:schemeClr val="lt1"/>
              </a:buClr>
              <a:buSzPts val="1800"/>
              <a:buChar char="•"/>
            </a:pPr>
            <a:r>
              <a:rPr lang="en-US" sz="1800"/>
              <a:t>Gong Breathing </a:t>
            </a:r>
            <a:endParaRPr/>
          </a:p>
          <a:p>
            <a:pPr marL="228600" lvl="0" indent="-114300" algn="l" rtl="0">
              <a:lnSpc>
                <a:spcPct val="120000"/>
              </a:lnSpc>
              <a:spcBef>
                <a:spcPts val="1000"/>
              </a:spcBef>
              <a:spcAft>
                <a:spcPts val="0"/>
              </a:spcAft>
              <a:buClr>
                <a:schemeClr val="lt1"/>
              </a:buClr>
              <a:buSzPts val="1800"/>
              <a:buNone/>
            </a:pPr>
            <a:endParaRPr sz="1800"/>
          </a:p>
          <a:p>
            <a:pPr marL="228600" lvl="0" indent="-228600" algn="l" rtl="0">
              <a:lnSpc>
                <a:spcPct val="120000"/>
              </a:lnSpc>
              <a:spcBef>
                <a:spcPts val="1000"/>
              </a:spcBef>
              <a:spcAft>
                <a:spcPts val="0"/>
              </a:spcAft>
              <a:buClr>
                <a:schemeClr val="lt1"/>
              </a:buClr>
              <a:buSzPts val="1800"/>
              <a:buChar char="•"/>
            </a:pPr>
            <a:r>
              <a:rPr lang="en-US" sz="1800"/>
              <a:t>Bubble Breathing </a:t>
            </a:r>
            <a:endParaRPr/>
          </a:p>
        </p:txBody>
      </p:sp>
      <p:cxnSp>
        <p:nvCxnSpPr>
          <p:cNvPr id="283" name="Google Shape;283;p38"/>
          <p:cNvCxnSpPr/>
          <p:nvPr/>
        </p:nvCxnSpPr>
        <p:spPr>
          <a:xfrm>
            <a:off x="7592090" y="45720"/>
            <a:ext cx="0" cy="6766560"/>
          </a:xfrm>
          <a:prstGeom prst="straightConnector1">
            <a:avLst/>
          </a:prstGeom>
          <a:noFill/>
          <a:ln w="190500" cap="sq" cmpd="sng">
            <a:solidFill>
              <a:srgbClr val="FFFFFF"/>
            </a:solidFill>
            <a:prstDash val="solid"/>
            <a:miter lim="800000"/>
            <a:headEnd type="none" w="sm" len="sm"/>
            <a:tailEnd type="none" w="sm" len="sm"/>
          </a:ln>
        </p:spPr>
      </p:cxnSp>
      <p:sp>
        <p:nvSpPr>
          <p:cNvPr id="284" name="Google Shape;284;p38"/>
          <p:cNvSpPr txBox="1"/>
          <p:nvPr/>
        </p:nvSpPr>
        <p:spPr>
          <a:xfrm>
            <a:off x="4910875" y="6657945"/>
            <a:ext cx="2642069"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b="0" i="0" u="sng" strike="noStrike" cap="none">
                <a:solidFill>
                  <a:schemeClr val="hlink"/>
                </a:solidFill>
                <a:latin typeface="Rockwell"/>
                <a:ea typeface="Rockwell"/>
                <a:cs typeface="Rockwell"/>
                <a:sym typeface="Rockwell"/>
                <a:hlinkClick r:id="rId5"/>
              </a:rPr>
              <a:t>This Photo</a:t>
            </a:r>
            <a:r>
              <a:rPr lang="en-US" sz="700" b="0" i="0" u="none" strike="noStrike" cap="none">
                <a:solidFill>
                  <a:srgbClr val="FFFFFF"/>
                </a:solidFill>
                <a:latin typeface="Rockwell"/>
                <a:ea typeface="Rockwell"/>
                <a:cs typeface="Rockwell"/>
                <a:sym typeface="Rockwell"/>
              </a:rPr>
              <a:t> by Unknown Author is licensed under </a:t>
            </a:r>
            <a:r>
              <a:rPr lang="en-US" sz="700" b="0" i="0" u="sng" strike="noStrike" cap="none">
                <a:solidFill>
                  <a:schemeClr val="hlink"/>
                </a:solidFill>
                <a:latin typeface="Rockwell"/>
                <a:ea typeface="Rockwell"/>
                <a:cs typeface="Rockwell"/>
                <a:sym typeface="Rockwell"/>
                <a:hlinkClick r:id="rId6"/>
              </a:rPr>
              <a:t>CC BY-NC</a:t>
            </a:r>
            <a:endParaRPr sz="700" b="0" i="0" u="none" strike="noStrike" cap="none">
              <a:solidFill>
                <a:srgbClr val="FFFFFF"/>
              </a:solidFill>
              <a:latin typeface="Rockwell"/>
              <a:ea typeface="Rockwell"/>
              <a:cs typeface="Rockwell"/>
              <a:sym typeface="Rockwe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8"/>
        <p:cNvGrpSpPr/>
        <p:nvPr/>
      </p:nvGrpSpPr>
      <p:grpSpPr>
        <a:xfrm>
          <a:off x="0" y="0"/>
          <a:ext cx="0" cy="0"/>
          <a:chOff x="0" y="0"/>
          <a:chExt cx="0" cy="0"/>
        </a:xfrm>
      </p:grpSpPr>
      <p:pic>
        <p:nvPicPr>
          <p:cNvPr id="289" name="Google Shape;289;p39" descr="The Karate Kid, Part II movie clips: http://j.mp/2gcSQJA&#10;BUY THE MOVIE: http://bit.ly/2gK19wO&#10;Don't miss the HOTTEST NEW TRAILERS: http://bit.ly/1u2y6pr&#10;&#10;CLIP DESCRIPTION:&#10;Mr. Miyagi (Pat Morita) teaches Daniel (Ralph Macchio) a technique to help him focus.&#10;&#10;FILM DESCRIPTION:&#10;This sequel to the 1984 surprise hit The Karate Kid reunites Ralph Macchio as high-schooler Danny and Noriyuki &quot;Pat&quot; Morita as Danny's martial-arts mentor, Miyagi. Picking up where the first film left off, The Karate Kid Part II finds Danny and Miyagi making an emergency trip to Okinawa, where Miyagi's father is dying. Here they revisit Miyagi's childhood sweetheart (Nobu McCarthy), who, Miyagi believes, had been wheedled into an arranged marriage with loose-cannon karate expert Sato (Danny Kamekona). Little does Miyagi realize that the woman is still single; Sato is still around as well, however, and intent on resuming the fight with his old nemesis. Morita agrees; meanwhile, Danny is challenged by Kamekona's pugnacious nephew (Yuji Okumoto).&#10;&#10;CREDITS:&#10;TM &amp; © Sony (1986)&#10;Cast: Pat Morita, Ralph Macchio&#10;Director: John G. Avildsen&#10;Producers: William J. Cassidy, Susan Ekins, R.J. Louis, Karen Trudy Rosenfelt, Jerry Weintraub&#10;Screenwriter: Robert Mark Kamen&#10;&#10;WHO ARE WE?&#10;The MOVIECLIPS channel is the largest collection of licensed movie clips on the web. Here you will find unforgettable moments, scenes and lines from all your favorite films. Made by movie fans, for movie fans.&#10;&#10;SUBSCRIBE TO OUR MOVIE CHANNELS:&#10;MOVIECLIPS: http://bit.ly/1u2yaWd&#10;ComingSoon: http://bit.ly/1DVpgtR&#10;Indie &amp; Film Festivals: http://bit.ly/1wbkfYg&#10;Hero Central: http://bit.ly/1AMUZwv&#10;Extras: http://bit.ly/1u431fr&#10;Classic Trailers: http://bit.ly/1u43jDe&#10;Pop-Up Trailers: http://bit.ly/1z7EtZR&#10;Movie News: http://bit.ly/1C3Ncd2&#10;Movie Games: http://bit.ly/1ygDV13&#10;Fandango: http://bit.ly/1Bl79ye&#10;Fandango FrontRunners: http://bit.ly/1CggQfC&#10;&#10;HIT US UP:&#10;Facebook: http://on.fb.me/1y8M8ax&#10;Twitter: http://bit.ly/1ghOWmt&#10;Pinterest: http://bit.ly/14wL9De&#10;Tumblr: http://bit.ly/1vUwhH7" title="The Karate Kid Part II - Breathe In, Breathe Out Scene (2/10) | Movieclips">
            <a:hlinkClick r:id="rId4"/>
          </p:cNvPr>
          <p:cNvPicPr preferRelativeResize="0"/>
          <p:nvPr/>
        </p:nvPicPr>
        <p:blipFill>
          <a:blip r:embed="rId5">
            <a:alphaModFix/>
          </a:blip>
          <a:stretch>
            <a:fillRect/>
          </a:stretch>
        </p:blipFill>
        <p:spPr>
          <a:xfrm>
            <a:off x="2776250" y="1140250"/>
            <a:ext cx="6444875" cy="4594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0"/>
          <p:cNvSpPr txBox="1">
            <a:spLocks noGrp="1"/>
          </p:cNvSpPr>
          <p:nvPr>
            <p:ph type="title"/>
          </p:nvPr>
        </p:nvSpPr>
        <p:spPr>
          <a:xfrm>
            <a:off x="7105875" y="657225"/>
            <a:ext cx="3856800" cy="5688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295" name="Google Shape;295;p40"/>
          <p:cNvSpPr txBox="1">
            <a:spLocks noGrp="1"/>
          </p:cNvSpPr>
          <p:nvPr>
            <p:ph type="body" idx="1"/>
          </p:nvPr>
        </p:nvSpPr>
        <p:spPr>
          <a:xfrm>
            <a:off x="1262300" y="478750"/>
            <a:ext cx="5496600" cy="7440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u="sng"/>
              <a:t>Inner Peace and Kung Fu Panda </a:t>
            </a:r>
            <a:endParaRPr u="sng"/>
          </a:p>
        </p:txBody>
      </p:sp>
      <p:pic>
        <p:nvPicPr>
          <p:cNvPr id="296" name="Google Shape;296;p40"/>
          <p:cNvPicPr preferRelativeResize="0"/>
          <p:nvPr/>
        </p:nvPicPr>
        <p:blipFill>
          <a:blip r:embed="rId3">
            <a:alphaModFix/>
          </a:blip>
          <a:stretch>
            <a:fillRect/>
          </a:stretch>
        </p:blipFill>
        <p:spPr>
          <a:xfrm>
            <a:off x="6631425" y="657225"/>
            <a:ext cx="4805725" cy="5688600"/>
          </a:xfrm>
          <a:prstGeom prst="rect">
            <a:avLst/>
          </a:prstGeom>
          <a:noFill/>
          <a:ln>
            <a:noFill/>
          </a:ln>
        </p:spPr>
      </p:pic>
      <p:sp>
        <p:nvSpPr>
          <p:cNvPr id="297" name="Google Shape;297;p40"/>
          <p:cNvSpPr txBox="1"/>
          <p:nvPr/>
        </p:nvSpPr>
        <p:spPr>
          <a:xfrm>
            <a:off x="1024575" y="1470750"/>
            <a:ext cx="5271600" cy="47925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FFFFFF"/>
              </a:buClr>
              <a:buSzPts val="1700"/>
              <a:buFont typeface="Rockwell"/>
              <a:buChar char="●"/>
            </a:pPr>
            <a:r>
              <a:rPr lang="en-US" sz="1700">
                <a:solidFill>
                  <a:srgbClr val="FFFFFF"/>
                </a:solidFill>
                <a:latin typeface="Rockwell"/>
                <a:ea typeface="Rockwell"/>
                <a:cs typeface="Rockwell"/>
                <a:sym typeface="Rockwell"/>
              </a:rPr>
              <a:t>Watch the first clip that discusses and introduces the idea of “inner peace”</a:t>
            </a:r>
            <a:endParaRPr sz="1700">
              <a:solidFill>
                <a:srgbClr val="FFFFFF"/>
              </a:solidFill>
              <a:latin typeface="Rockwell"/>
              <a:ea typeface="Rockwell"/>
              <a:cs typeface="Rockwell"/>
              <a:sym typeface="Rockwell"/>
            </a:endParaRPr>
          </a:p>
          <a:p>
            <a:pPr marL="457200" lvl="0" indent="-336550" algn="l" rtl="0">
              <a:spcBef>
                <a:spcPts val="0"/>
              </a:spcBef>
              <a:spcAft>
                <a:spcPts val="0"/>
              </a:spcAft>
              <a:buClr>
                <a:srgbClr val="FFFFFF"/>
              </a:buClr>
              <a:buSzPts val="1700"/>
              <a:buFont typeface="Rockwell"/>
              <a:buChar char="●"/>
            </a:pPr>
            <a:r>
              <a:rPr lang="en-US" sz="1700">
                <a:solidFill>
                  <a:srgbClr val="FFFFFF"/>
                </a:solidFill>
                <a:latin typeface="Rockwell"/>
                <a:ea typeface="Rockwell"/>
                <a:cs typeface="Rockwell"/>
                <a:sym typeface="Rockwell"/>
              </a:rPr>
              <a:t>I have utilized this intervention for children and adolescents who tend to focus on negative energy and ruminate on past events</a:t>
            </a:r>
            <a:endParaRPr sz="1700">
              <a:solidFill>
                <a:srgbClr val="FFFFFF"/>
              </a:solidFill>
              <a:latin typeface="Rockwell"/>
              <a:ea typeface="Rockwell"/>
              <a:cs typeface="Rockwell"/>
              <a:sym typeface="Rockwell"/>
            </a:endParaRPr>
          </a:p>
          <a:p>
            <a:pPr marL="457200" lvl="0" indent="-336550" algn="l" rtl="0">
              <a:spcBef>
                <a:spcPts val="0"/>
              </a:spcBef>
              <a:spcAft>
                <a:spcPts val="0"/>
              </a:spcAft>
              <a:buClr>
                <a:srgbClr val="FFFFFF"/>
              </a:buClr>
              <a:buSzPts val="1700"/>
              <a:buFont typeface="Rockwell"/>
              <a:buChar char="●"/>
            </a:pPr>
            <a:r>
              <a:rPr lang="en-US" sz="1700">
                <a:solidFill>
                  <a:srgbClr val="FFFFFF"/>
                </a:solidFill>
                <a:latin typeface="Rockwell"/>
                <a:ea typeface="Rockwell"/>
                <a:cs typeface="Rockwell"/>
                <a:sym typeface="Rockwell"/>
              </a:rPr>
              <a:t>Talk about how they can relate to Po or how can they relate to Master Shifu in the first clip</a:t>
            </a:r>
            <a:endParaRPr sz="1700">
              <a:solidFill>
                <a:srgbClr val="FFFFFF"/>
              </a:solidFill>
              <a:latin typeface="Rockwell"/>
              <a:ea typeface="Rockwell"/>
              <a:cs typeface="Rockwell"/>
              <a:sym typeface="Rockwell"/>
            </a:endParaRPr>
          </a:p>
          <a:p>
            <a:pPr marL="457200" lvl="0" indent="-336550" algn="l" rtl="0">
              <a:spcBef>
                <a:spcPts val="0"/>
              </a:spcBef>
              <a:spcAft>
                <a:spcPts val="0"/>
              </a:spcAft>
              <a:buClr>
                <a:srgbClr val="FFFFFF"/>
              </a:buClr>
              <a:buSzPts val="1700"/>
              <a:buFont typeface="Rockwell"/>
              <a:buChar char="●"/>
            </a:pPr>
            <a:r>
              <a:rPr lang="en-US" sz="1700">
                <a:solidFill>
                  <a:srgbClr val="FFFFFF"/>
                </a:solidFill>
                <a:latin typeface="Rockwell"/>
                <a:ea typeface="Rockwell"/>
                <a:cs typeface="Rockwell"/>
                <a:sym typeface="Rockwell"/>
              </a:rPr>
              <a:t>Discuss how Po was the underdog and noone really believed in him and his journey</a:t>
            </a:r>
            <a:endParaRPr sz="1700">
              <a:solidFill>
                <a:srgbClr val="FFFFFF"/>
              </a:solidFill>
              <a:latin typeface="Rockwell"/>
              <a:ea typeface="Rockwell"/>
              <a:cs typeface="Rockwell"/>
              <a:sym typeface="Rockwell"/>
            </a:endParaRPr>
          </a:p>
          <a:p>
            <a:pPr marL="457200" lvl="0" indent="-336550" algn="l" rtl="0">
              <a:spcBef>
                <a:spcPts val="0"/>
              </a:spcBef>
              <a:spcAft>
                <a:spcPts val="0"/>
              </a:spcAft>
              <a:buClr>
                <a:srgbClr val="FFFFFF"/>
              </a:buClr>
              <a:buSzPts val="1700"/>
              <a:buFont typeface="Rockwell"/>
              <a:buChar char="●"/>
            </a:pPr>
            <a:r>
              <a:rPr lang="en-US" sz="1700">
                <a:solidFill>
                  <a:srgbClr val="FFFFFF"/>
                </a:solidFill>
                <a:latin typeface="Rockwell"/>
                <a:ea typeface="Rockwell"/>
                <a:cs typeface="Rockwell"/>
                <a:sym typeface="Rockwell"/>
              </a:rPr>
              <a:t>This often resonates with clients that are labeled early within school settings for behavior problems</a:t>
            </a:r>
            <a:endParaRPr sz="1700">
              <a:solidFill>
                <a:srgbClr val="FFFFFF"/>
              </a:solidFill>
              <a:latin typeface="Rockwell"/>
              <a:ea typeface="Rockwell"/>
              <a:cs typeface="Rockwell"/>
              <a:sym typeface="Rockwell"/>
            </a:endParaRPr>
          </a:p>
          <a:p>
            <a:pPr marL="457200" lvl="0" indent="-336550" algn="l" rtl="0">
              <a:spcBef>
                <a:spcPts val="0"/>
              </a:spcBef>
              <a:spcAft>
                <a:spcPts val="0"/>
              </a:spcAft>
              <a:buClr>
                <a:srgbClr val="FFFFFF"/>
              </a:buClr>
              <a:buSzPts val="1700"/>
              <a:buFont typeface="Rockwell"/>
              <a:buChar char="●"/>
            </a:pPr>
            <a:r>
              <a:rPr lang="en-US" sz="1700">
                <a:solidFill>
                  <a:srgbClr val="FFFFFF"/>
                </a:solidFill>
                <a:latin typeface="Rockwell"/>
                <a:ea typeface="Rockwell"/>
                <a:cs typeface="Rockwell"/>
                <a:sym typeface="Rockwell"/>
              </a:rPr>
              <a:t>Be creative, let loose, and work together to determine physical ways to find inner peace</a:t>
            </a:r>
            <a:endParaRPr sz="1700">
              <a:solidFill>
                <a:srgbClr val="FFFFFF"/>
              </a:solidFill>
              <a:latin typeface="Rockwell"/>
              <a:ea typeface="Rockwell"/>
              <a:cs typeface="Rockwell"/>
              <a:sym typeface="Rockwell"/>
            </a:endParaRPr>
          </a:p>
          <a:p>
            <a:pPr marL="457200" lvl="0" indent="-336550" algn="l" rtl="0">
              <a:spcBef>
                <a:spcPts val="0"/>
              </a:spcBef>
              <a:spcAft>
                <a:spcPts val="0"/>
              </a:spcAft>
              <a:buClr>
                <a:srgbClr val="FFFFFF"/>
              </a:buClr>
              <a:buSzPts val="1700"/>
              <a:buFont typeface="Rockwell"/>
              <a:buChar char="●"/>
            </a:pPr>
            <a:r>
              <a:rPr lang="en-US" sz="1700">
                <a:solidFill>
                  <a:srgbClr val="FFFFFF"/>
                </a:solidFill>
                <a:latin typeface="Rockwell"/>
                <a:ea typeface="Rockwell"/>
                <a:cs typeface="Rockwell"/>
                <a:sym typeface="Rockwell"/>
              </a:rPr>
              <a:t>The second clip can be used after the student starts to find their way with self awareness, self regulation, and mindfulness based interventions</a:t>
            </a:r>
            <a:endParaRPr sz="1700">
              <a:solidFill>
                <a:srgbClr val="FFFFFF"/>
              </a:solidFill>
              <a:latin typeface="Rockwell"/>
              <a:ea typeface="Rockwell"/>
              <a:cs typeface="Rockwell"/>
              <a:sym typeface="Rockwe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US" sz="3400"/>
              <a:t>PRESENTER BIO</a:t>
            </a:r>
            <a:endParaRPr/>
          </a:p>
        </p:txBody>
      </p:sp>
      <p:sp>
        <p:nvSpPr>
          <p:cNvPr id="158" name="Google Shape;158;p22"/>
          <p:cNvSpPr txBox="1">
            <a:spLocks noGrp="1"/>
          </p:cNvSpPr>
          <p:nvPr>
            <p:ph type="body" idx="1"/>
          </p:nvPr>
        </p:nvSpPr>
        <p:spPr>
          <a:xfrm>
            <a:off x="913795" y="1762812"/>
            <a:ext cx="5016860" cy="4028388"/>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1800"/>
              <a:buFont typeface="Arial"/>
              <a:buChar char="•"/>
            </a:pPr>
            <a:r>
              <a:rPr lang="en-US" dirty="0"/>
              <a:t>School Based Clinician </a:t>
            </a:r>
            <a:endParaRPr dirty="0"/>
          </a:p>
          <a:p>
            <a:pPr marL="0" lvl="0" indent="0" algn="l" rtl="0">
              <a:lnSpc>
                <a:spcPct val="120000"/>
              </a:lnSpc>
              <a:spcBef>
                <a:spcPts val="1000"/>
              </a:spcBef>
              <a:spcAft>
                <a:spcPts val="0"/>
              </a:spcAft>
              <a:buClr>
                <a:schemeClr val="lt1"/>
              </a:buClr>
              <a:buSzPts val="1800"/>
              <a:buFont typeface="Arial"/>
              <a:buChar char="•"/>
            </a:pPr>
            <a:r>
              <a:rPr lang="en-US" dirty="0"/>
              <a:t>Trainer with Midwest Play Therapy Institute and </a:t>
            </a:r>
            <a:r>
              <a:rPr lang="en-US" dirty="0" err="1"/>
              <a:t>Corewellness</a:t>
            </a:r>
            <a:r>
              <a:rPr lang="en-US" dirty="0"/>
              <a:t> CEU</a:t>
            </a:r>
          </a:p>
          <a:p>
            <a:pPr marL="0" lvl="0" indent="0" algn="l" rtl="0">
              <a:lnSpc>
                <a:spcPct val="120000"/>
              </a:lnSpc>
              <a:spcBef>
                <a:spcPts val="1000"/>
              </a:spcBef>
              <a:spcAft>
                <a:spcPts val="0"/>
              </a:spcAft>
              <a:buClr>
                <a:schemeClr val="lt1"/>
              </a:buClr>
              <a:buSzPts val="1800"/>
              <a:buFont typeface="Arial"/>
              <a:buChar char="•"/>
            </a:pPr>
            <a:r>
              <a:rPr lang="en-US" dirty="0"/>
              <a:t>Cofounder of Two Nerdy Counselors </a:t>
            </a:r>
            <a:r>
              <a:rPr lang="en-US" dirty="0" err="1"/>
              <a:t>Youtube</a:t>
            </a:r>
            <a:r>
              <a:rPr lang="en-US" dirty="0"/>
              <a:t> Channel  </a:t>
            </a:r>
            <a:endParaRPr dirty="0"/>
          </a:p>
          <a:p>
            <a:pPr marL="0" lvl="0" indent="0" algn="l" rtl="0">
              <a:lnSpc>
                <a:spcPct val="120000"/>
              </a:lnSpc>
              <a:spcBef>
                <a:spcPts val="1000"/>
              </a:spcBef>
              <a:spcAft>
                <a:spcPts val="0"/>
              </a:spcAft>
              <a:buClr>
                <a:schemeClr val="lt1"/>
              </a:buClr>
              <a:buSzPts val="1800"/>
              <a:buFont typeface="Arial"/>
              <a:buChar char="•"/>
            </a:pPr>
            <a:r>
              <a:rPr lang="en-US" dirty="0"/>
              <a:t>Working towards Registered Play Therapist credential</a:t>
            </a:r>
            <a:endParaRPr dirty="0"/>
          </a:p>
          <a:p>
            <a:pPr marL="0" lvl="0" indent="0" algn="l" rtl="0">
              <a:lnSpc>
                <a:spcPct val="120000"/>
              </a:lnSpc>
              <a:spcBef>
                <a:spcPts val="1000"/>
              </a:spcBef>
              <a:spcAft>
                <a:spcPts val="0"/>
              </a:spcAft>
              <a:buClr>
                <a:schemeClr val="lt1"/>
              </a:buClr>
              <a:buSzPts val="1800"/>
              <a:buFont typeface="Arial"/>
              <a:buChar char="•"/>
            </a:pPr>
            <a:r>
              <a:rPr lang="en-US" dirty="0"/>
              <a:t>Doctoral Student at Lindsey Wilson College</a:t>
            </a:r>
            <a:endParaRPr dirty="0"/>
          </a:p>
          <a:p>
            <a:pPr marL="0" lvl="0" indent="0" algn="l" rtl="0">
              <a:lnSpc>
                <a:spcPct val="120000"/>
              </a:lnSpc>
              <a:spcBef>
                <a:spcPts val="1000"/>
              </a:spcBef>
              <a:spcAft>
                <a:spcPts val="0"/>
              </a:spcAft>
              <a:buClr>
                <a:schemeClr val="lt1"/>
              </a:buClr>
              <a:buSzPts val="1800"/>
              <a:buFont typeface="Arial"/>
              <a:buChar char="•"/>
            </a:pPr>
            <a:r>
              <a:rPr lang="en-US" dirty="0"/>
              <a:t>Meme Queen and Pop Culture Enthusiast</a:t>
            </a:r>
            <a:endParaRPr dirty="0"/>
          </a:p>
          <a:p>
            <a:pPr marL="0" lvl="0" indent="0" algn="l" rtl="0">
              <a:lnSpc>
                <a:spcPct val="120000"/>
              </a:lnSpc>
              <a:spcBef>
                <a:spcPts val="1000"/>
              </a:spcBef>
              <a:spcAft>
                <a:spcPts val="0"/>
              </a:spcAft>
              <a:buClr>
                <a:schemeClr val="lt1"/>
              </a:buClr>
              <a:buSzPts val="1800"/>
              <a:buFont typeface="Arial"/>
              <a:buChar char="•"/>
            </a:pPr>
            <a:r>
              <a:rPr lang="en-US" u="sng" dirty="0">
                <a:solidFill>
                  <a:schemeClr val="hlink"/>
                </a:solidFill>
                <a:hlinkClick r:id="rId4"/>
              </a:rPr>
              <a:t>Elisa.Gambill@lindsey.edu</a:t>
            </a:r>
            <a:r>
              <a:rPr lang="en-US" dirty="0"/>
              <a:t> </a:t>
            </a:r>
            <a:endParaRPr dirty="0"/>
          </a:p>
        </p:txBody>
      </p:sp>
      <p:pic>
        <p:nvPicPr>
          <p:cNvPr id="159" name="Google Shape;159;p22" descr="A person smiling for the camera&#10;&#10;Description automatically generated"/>
          <p:cNvPicPr preferRelativeResize="0">
            <a:picLocks noGrp="1"/>
          </p:cNvPicPr>
          <p:nvPr>
            <p:ph type="pic" idx="2"/>
          </p:nvPr>
        </p:nvPicPr>
        <p:blipFill rotWithShape="1">
          <a:blip r:embed="rId5">
            <a:alphaModFix/>
          </a:blip>
          <a:srcRect r="7642" b="-1"/>
          <a:stretch/>
        </p:blipFill>
        <p:spPr>
          <a:xfrm>
            <a:off x="6357257" y="2210935"/>
            <a:ext cx="4833257" cy="3493180"/>
          </a:xfrm>
          <a:prstGeom prst="rect">
            <a:avLst/>
          </a:prstGeom>
          <a:noFill/>
          <a:ln w="190500" cap="sq" cmpd="sng">
            <a:solidFill>
              <a:srgbClr val="FFFFFF"/>
            </a:solidFill>
            <a:prstDash val="solid"/>
            <a:miter lim="800000"/>
            <a:headEnd type="none" w="sm" len="sm"/>
            <a:tailEnd type="none" w="sm" len="sm"/>
          </a:ln>
          <a:effectLst>
            <a:outerShdw blurRad="54991" dist="17780" dir="5400000" algn="ctr" rotWithShape="0">
              <a:schemeClr val="dk1">
                <a:alpha val="40000"/>
              </a:scheme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1" descr="subscribe" title="Kung Fu Panda 2 : Inner peace">
            <a:hlinkClick r:id="rId3"/>
          </p:cNvPr>
          <p:cNvPicPr preferRelativeResize="0"/>
          <p:nvPr/>
        </p:nvPicPr>
        <p:blipFill>
          <a:blip r:embed="rId4">
            <a:alphaModFix/>
          </a:blip>
          <a:stretch>
            <a:fillRect/>
          </a:stretch>
        </p:blipFill>
        <p:spPr>
          <a:xfrm>
            <a:off x="3226100" y="958475"/>
            <a:ext cx="6181375" cy="4636025"/>
          </a:xfrm>
          <a:prstGeom prst="rect">
            <a:avLst/>
          </a:prstGeom>
          <a:noFill/>
          <a:ln>
            <a:noFill/>
          </a:ln>
        </p:spPr>
      </p:pic>
      <p:sp>
        <p:nvSpPr>
          <p:cNvPr id="303" name="Google Shape;303;p41"/>
          <p:cNvSpPr txBox="1"/>
          <p:nvPr/>
        </p:nvSpPr>
        <p:spPr>
          <a:xfrm>
            <a:off x="5056750" y="5899525"/>
            <a:ext cx="3272100" cy="66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u="sng">
                <a:solidFill>
                  <a:srgbClr val="FFFFFF"/>
                </a:solidFill>
                <a:latin typeface="Rockwell"/>
                <a:ea typeface="Rockwell"/>
                <a:cs typeface="Rockwell"/>
                <a:sym typeface="Rockwell"/>
              </a:rPr>
              <a:t>Clip #1</a:t>
            </a:r>
            <a:endParaRPr sz="2400" u="sng">
              <a:solidFill>
                <a:srgbClr val="FFFFFF"/>
              </a:solidFill>
              <a:latin typeface="Rockwell"/>
              <a:ea typeface="Rockwell"/>
              <a:cs typeface="Rockwell"/>
              <a:sym typeface="Rockwe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2" descr=" " title="Kung fu Panda 2 pow's inner peace">
            <a:hlinkClick r:id="rId3"/>
          </p:cNvPr>
          <p:cNvPicPr preferRelativeResize="0"/>
          <p:nvPr/>
        </p:nvPicPr>
        <p:blipFill>
          <a:blip r:embed="rId4">
            <a:alphaModFix/>
          </a:blip>
          <a:stretch>
            <a:fillRect/>
          </a:stretch>
        </p:blipFill>
        <p:spPr>
          <a:xfrm>
            <a:off x="3685125" y="1395001"/>
            <a:ext cx="5732450" cy="4299350"/>
          </a:xfrm>
          <a:prstGeom prst="rect">
            <a:avLst/>
          </a:prstGeom>
          <a:noFill/>
          <a:ln>
            <a:noFill/>
          </a:ln>
        </p:spPr>
      </p:pic>
      <p:sp>
        <p:nvSpPr>
          <p:cNvPr id="309" name="Google Shape;309;p42"/>
          <p:cNvSpPr txBox="1"/>
          <p:nvPr/>
        </p:nvSpPr>
        <p:spPr>
          <a:xfrm>
            <a:off x="4974125" y="611425"/>
            <a:ext cx="3305100" cy="71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u="sng">
                <a:solidFill>
                  <a:srgbClr val="FFFFFF"/>
                </a:solidFill>
                <a:latin typeface="Rockwell"/>
                <a:ea typeface="Rockwell"/>
                <a:cs typeface="Rockwell"/>
                <a:sym typeface="Rockwell"/>
              </a:rPr>
              <a:t>Clip #2</a:t>
            </a:r>
            <a:endParaRPr sz="3000" u="sng">
              <a:solidFill>
                <a:srgbClr val="FFFFFF"/>
              </a:solidFill>
              <a:latin typeface="Rockwell"/>
              <a:ea typeface="Rockwell"/>
              <a:cs typeface="Rockwell"/>
              <a:sym typeface="Rockwe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1031702" y="567559"/>
            <a:ext cx="3932237" cy="119555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2800"/>
              <a:buFont typeface="Bookman Old Style"/>
              <a:buNone/>
            </a:pPr>
            <a:r>
              <a:rPr lang="en-US"/>
              <a:t>NINJA-ROMETER </a:t>
            </a:r>
            <a:br>
              <a:rPr lang="en-US"/>
            </a:br>
            <a:r>
              <a:rPr lang="en-US"/>
              <a:t>CHECK IN</a:t>
            </a:r>
            <a:endParaRPr/>
          </a:p>
        </p:txBody>
      </p:sp>
      <p:pic>
        <p:nvPicPr>
          <p:cNvPr id="315" name="Google Shape;315;p43" descr="A picture containing room&#10;&#10;Description automatically generated"/>
          <p:cNvPicPr preferRelativeResize="0">
            <a:picLocks noGrp="1"/>
          </p:cNvPicPr>
          <p:nvPr>
            <p:ph type="body" idx="1"/>
          </p:nvPr>
        </p:nvPicPr>
        <p:blipFill rotWithShape="1">
          <a:blip r:embed="rId3">
            <a:alphaModFix/>
          </a:blip>
          <a:srcRect/>
          <a:stretch/>
        </p:blipFill>
        <p:spPr>
          <a:xfrm>
            <a:off x="5078413" y="860708"/>
            <a:ext cx="6189662" cy="4679384"/>
          </a:xfrm>
          <a:prstGeom prst="rect">
            <a:avLst/>
          </a:prstGeom>
          <a:noFill/>
          <a:ln>
            <a:noFill/>
          </a:ln>
        </p:spPr>
      </p:pic>
      <p:sp>
        <p:nvSpPr>
          <p:cNvPr id="316" name="Google Shape;316;p43"/>
          <p:cNvSpPr txBox="1">
            <a:spLocks noGrp="1"/>
          </p:cNvSpPr>
          <p:nvPr>
            <p:ph type="body" idx="2"/>
          </p:nvPr>
        </p:nvSpPr>
        <p:spPr>
          <a:xfrm>
            <a:off x="917228" y="2165131"/>
            <a:ext cx="3932237" cy="4314497"/>
          </a:xfrm>
          <a:prstGeom prst="rect">
            <a:avLst/>
          </a:prstGeom>
          <a:noFill/>
          <a:ln>
            <a:noFill/>
          </a:ln>
        </p:spPr>
        <p:txBody>
          <a:bodyPr spcFirstLastPara="1" wrap="square" lIns="91425" tIns="45700" rIns="91425" bIns="45700" anchor="t" anchorCtr="0">
            <a:noAutofit/>
          </a:bodyPr>
          <a:lstStyle/>
          <a:p>
            <a:pPr marL="285750" lvl="0" indent="-285750" algn="l" rtl="0">
              <a:lnSpc>
                <a:spcPct val="120000"/>
              </a:lnSpc>
              <a:spcBef>
                <a:spcPts val="0"/>
              </a:spcBef>
              <a:spcAft>
                <a:spcPts val="0"/>
              </a:spcAft>
              <a:buClr>
                <a:schemeClr val="lt1"/>
              </a:buClr>
              <a:buSzPts val="1600"/>
              <a:buFont typeface="Arial"/>
              <a:buChar char="•"/>
            </a:pPr>
            <a:r>
              <a:rPr lang="en-US"/>
              <a:t>Use after establishing rapport and appropriate for ages 3 and up </a:t>
            </a:r>
            <a:endParaRPr/>
          </a:p>
          <a:p>
            <a:pPr marL="285750" lvl="0" indent="-285750" algn="l" rtl="0">
              <a:lnSpc>
                <a:spcPct val="120000"/>
              </a:lnSpc>
              <a:spcBef>
                <a:spcPts val="1000"/>
              </a:spcBef>
              <a:spcAft>
                <a:spcPts val="0"/>
              </a:spcAft>
              <a:buClr>
                <a:schemeClr val="lt1"/>
              </a:buClr>
              <a:buSzPts val="1600"/>
              <a:buFont typeface="Arial"/>
              <a:buChar char="•"/>
            </a:pPr>
            <a:r>
              <a:rPr lang="en-US"/>
              <a:t>Promote use within the home and other family members to normalize dysregulation and need for coping skills</a:t>
            </a:r>
            <a:endParaRPr/>
          </a:p>
          <a:p>
            <a:pPr marL="285750" lvl="0" indent="-285750" algn="l" rtl="0">
              <a:lnSpc>
                <a:spcPct val="120000"/>
              </a:lnSpc>
              <a:spcBef>
                <a:spcPts val="1000"/>
              </a:spcBef>
              <a:spcAft>
                <a:spcPts val="0"/>
              </a:spcAft>
              <a:buClr>
                <a:schemeClr val="lt1"/>
              </a:buClr>
              <a:buSzPts val="1600"/>
              <a:buFont typeface="Arial"/>
              <a:buChar char="•"/>
            </a:pPr>
            <a:r>
              <a:rPr lang="en-US"/>
              <a:t>Strengthens independence to engage in coping skills without needing a trusted adult’s intervention</a:t>
            </a:r>
            <a:endParaRPr/>
          </a:p>
        </p:txBody>
      </p:sp>
      <p:sp>
        <p:nvSpPr>
          <p:cNvPr id="317" name="Google Shape;317;p43"/>
          <p:cNvSpPr txBox="1"/>
          <p:nvPr/>
        </p:nvSpPr>
        <p:spPr>
          <a:xfrm>
            <a:off x="5078413" y="5540092"/>
            <a:ext cx="6189662"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0" i="0" u="sng" strike="noStrike" cap="none">
                <a:solidFill>
                  <a:schemeClr val="hlink"/>
                </a:solidFill>
                <a:latin typeface="Rockwell"/>
                <a:ea typeface="Rockwell"/>
                <a:cs typeface="Rockwell"/>
                <a:sym typeface="Rockwell"/>
                <a:hlinkClick r:id="rId4"/>
              </a:rPr>
              <a:t>This Photo</a:t>
            </a:r>
            <a:r>
              <a:rPr lang="en-US" sz="900" b="0" i="0" u="none" strike="noStrike" cap="none">
                <a:solidFill>
                  <a:schemeClr val="lt1"/>
                </a:solidFill>
                <a:latin typeface="Rockwell"/>
                <a:ea typeface="Rockwell"/>
                <a:cs typeface="Rockwell"/>
                <a:sym typeface="Rockwell"/>
              </a:rPr>
              <a:t> by Unknown Author is licensed under </a:t>
            </a:r>
            <a:r>
              <a:rPr lang="en-US" sz="900" b="0" i="0" u="sng" strike="noStrike" cap="none">
                <a:solidFill>
                  <a:schemeClr val="hlink"/>
                </a:solidFill>
                <a:latin typeface="Rockwell"/>
                <a:ea typeface="Rockwell"/>
                <a:cs typeface="Rockwell"/>
                <a:sym typeface="Rockwell"/>
                <a:hlinkClick r:id="rId5"/>
              </a:rPr>
              <a:t>CC BY-NC-ND</a:t>
            </a:r>
            <a:endParaRPr sz="900">
              <a:solidFill>
                <a:schemeClr val="lt1"/>
              </a:solidFill>
              <a:latin typeface="Rockwell"/>
              <a:ea typeface="Rockwell"/>
              <a:cs typeface="Rockwell"/>
              <a:sym typeface="Rockwe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
        <p:nvSpPr>
          <p:cNvPr id="322" name="Google Shape;322;p44"/>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23" name="Google Shape;323;p44"/>
          <p:cNvSpPr/>
          <p:nvPr/>
        </p:nvSpPr>
        <p:spPr>
          <a:xfrm>
            <a:off x="752475" y="733425"/>
            <a:ext cx="3743325" cy="5391150"/>
          </a:xfrm>
          <a:prstGeom prst="rect">
            <a:avLst/>
          </a:prstGeom>
          <a:solidFill>
            <a:schemeClr val="lt1"/>
          </a:solidFill>
          <a:ln w="190500" cap="sq" cmpd="sng">
            <a:solidFill>
              <a:schemeClr val="lt1"/>
            </a:solidFill>
            <a:prstDash val="solid"/>
            <a:miter lim="800000"/>
            <a:headEnd type="none" w="sm" len="sm"/>
            <a:tailEnd type="none" w="sm" len="sm"/>
          </a:ln>
          <a:effectLst>
            <a:outerShdw blurRad="54991" dist="17780" dir="5400000" algn="ctr" rotWithShape="0">
              <a:schemeClr val="lt1">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24" name="Google Shape;324;p44" descr="A picture containing computer&#10;&#10;Description automatically generated"/>
          <p:cNvPicPr preferRelativeResize="0"/>
          <p:nvPr/>
        </p:nvPicPr>
        <p:blipFill rotWithShape="1">
          <a:blip r:embed="rId4">
            <a:alphaModFix/>
          </a:blip>
          <a:srcRect/>
          <a:stretch/>
        </p:blipFill>
        <p:spPr>
          <a:xfrm>
            <a:off x="1467071" y="1114868"/>
            <a:ext cx="2314132" cy="4628265"/>
          </a:xfrm>
          <a:prstGeom prst="rect">
            <a:avLst/>
          </a:prstGeom>
          <a:noFill/>
          <a:ln>
            <a:noFill/>
          </a:ln>
        </p:spPr>
      </p:pic>
      <p:sp>
        <p:nvSpPr>
          <p:cNvPr id="325" name="Google Shape;325;p44"/>
          <p:cNvSpPr/>
          <p:nvPr/>
        </p:nvSpPr>
        <p:spPr>
          <a:xfrm>
            <a:off x="811340" y="804806"/>
            <a:ext cx="3625595" cy="5248389"/>
          </a:xfrm>
          <a:prstGeom prst="rect">
            <a:avLst/>
          </a:prstGeom>
          <a:noFill/>
          <a:ln w="12700" cap="flat" cmpd="sng">
            <a:solidFill>
              <a:srgbClr val="2A5B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26" name="Google Shape;326;p44"/>
          <p:cNvSpPr txBox="1">
            <a:spLocks noGrp="1"/>
          </p:cNvSpPr>
          <p:nvPr>
            <p:ph type="body" idx="1"/>
          </p:nvPr>
        </p:nvSpPr>
        <p:spPr>
          <a:xfrm>
            <a:off x="4927471" y="733425"/>
            <a:ext cx="6340085" cy="5924952"/>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FFFFFF"/>
              </a:buClr>
              <a:buSzPts val="1800"/>
              <a:buFont typeface="Arial"/>
              <a:buChar char="•"/>
            </a:pPr>
            <a:r>
              <a:rPr lang="en-US">
                <a:solidFill>
                  <a:srgbClr val="FFFFFF"/>
                </a:solidFill>
              </a:rPr>
              <a:t>Tell the client today we are going to think about your (anger, sadness, worry, stress) in three different ways: by color, number, and with words.</a:t>
            </a:r>
            <a:endParaRPr/>
          </a:p>
          <a:p>
            <a:pPr marL="0" lvl="0" indent="0" algn="l" rtl="0">
              <a:lnSpc>
                <a:spcPct val="120000"/>
              </a:lnSpc>
              <a:spcBef>
                <a:spcPts val="1000"/>
              </a:spcBef>
              <a:spcAft>
                <a:spcPts val="0"/>
              </a:spcAft>
              <a:buClr>
                <a:srgbClr val="FFFFFF"/>
              </a:buClr>
              <a:buSzPts val="1800"/>
              <a:buFont typeface="Arial"/>
              <a:buChar char="•"/>
            </a:pPr>
            <a:r>
              <a:rPr lang="en-US">
                <a:solidFill>
                  <a:srgbClr val="FFFFFF"/>
                </a:solidFill>
              </a:rPr>
              <a:t>Discuss the differences in levels of the emotion. Normalize the ability that we can go from calm to furious but that it takes an escalation of the emotions. Use the opportunity to discuss the need for being aware of our emotions and body reactions. Promote the need to “take good care of ourselves to not always get to the red part.”</a:t>
            </a:r>
            <a:endParaRPr/>
          </a:p>
          <a:p>
            <a:pPr marL="0" lvl="0" indent="0" algn="l" rtl="0">
              <a:lnSpc>
                <a:spcPct val="120000"/>
              </a:lnSpc>
              <a:spcBef>
                <a:spcPts val="1000"/>
              </a:spcBef>
              <a:spcAft>
                <a:spcPts val="0"/>
              </a:spcAft>
              <a:buClr>
                <a:srgbClr val="FFFFFF"/>
              </a:buClr>
              <a:buSzPts val="1800"/>
              <a:buFont typeface="Arial"/>
              <a:buChar char="•"/>
            </a:pPr>
            <a:r>
              <a:rPr lang="en-US">
                <a:solidFill>
                  <a:srgbClr val="FFFFFF"/>
                </a:solidFill>
              </a:rPr>
              <a:t>Use the character and their personality traits to connect the activity with the client. “Are you using Leo’s calm head, or have you started to raise to Raphael’s anger?” “Was your behavior in class really silly like Mikey or did you focus like Donnie?” </a:t>
            </a:r>
            <a:endParaRPr/>
          </a:p>
          <a:p>
            <a:pPr marL="0" lvl="0" indent="0" algn="l" rtl="0">
              <a:lnSpc>
                <a:spcPct val="120000"/>
              </a:lnSpc>
              <a:spcBef>
                <a:spcPts val="1000"/>
              </a:spcBef>
              <a:spcAft>
                <a:spcPts val="0"/>
              </a:spcAft>
              <a:buClr>
                <a:srgbClr val="FFFFFF"/>
              </a:buClr>
              <a:buSzPts val="1800"/>
              <a:buFont typeface="Arial"/>
              <a:buChar char="•"/>
            </a:pPr>
            <a:r>
              <a:rPr lang="en-US">
                <a:solidFill>
                  <a:srgbClr val="FFFFFF"/>
                </a:solidFill>
              </a:rPr>
              <a:t>Adaptable for other fandoms based on personality traits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917225" y="609600"/>
            <a:ext cx="3932100" cy="861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Facing Our Anger</a:t>
            </a:r>
            <a:endParaRPr/>
          </a:p>
        </p:txBody>
      </p:sp>
      <p:sp>
        <p:nvSpPr>
          <p:cNvPr id="332" name="Google Shape;332;p45"/>
          <p:cNvSpPr txBox="1">
            <a:spLocks noGrp="1"/>
          </p:cNvSpPr>
          <p:nvPr>
            <p:ph type="body" idx="1"/>
          </p:nvPr>
        </p:nvSpPr>
        <p:spPr>
          <a:xfrm>
            <a:off x="5078064" y="609600"/>
            <a:ext cx="6189600" cy="51816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endParaRPr/>
          </a:p>
        </p:txBody>
      </p:sp>
      <p:sp>
        <p:nvSpPr>
          <p:cNvPr id="333" name="Google Shape;333;p45"/>
          <p:cNvSpPr txBox="1">
            <a:spLocks noGrp="1"/>
          </p:cNvSpPr>
          <p:nvPr>
            <p:ph type="body" idx="2"/>
          </p:nvPr>
        </p:nvSpPr>
        <p:spPr>
          <a:xfrm>
            <a:off x="917225" y="1636000"/>
            <a:ext cx="3932100" cy="4155300"/>
          </a:xfrm>
          <a:prstGeom prst="rect">
            <a:avLst/>
          </a:prstGeom>
        </p:spPr>
        <p:txBody>
          <a:bodyPr spcFirstLastPara="1" wrap="square" lIns="91425" tIns="45700" rIns="91425" bIns="45700" anchor="t" anchorCtr="0">
            <a:noAutofit/>
          </a:bodyPr>
          <a:lstStyle/>
          <a:p>
            <a:pPr marL="457200" lvl="0" indent="-330200" algn="l" rtl="0">
              <a:spcBef>
                <a:spcPts val="1000"/>
              </a:spcBef>
              <a:spcAft>
                <a:spcPts val="0"/>
              </a:spcAft>
              <a:buSzPts val="1600"/>
              <a:buChar char="●"/>
            </a:pPr>
            <a:r>
              <a:rPr lang="en-US"/>
              <a:t>Primarily used with client’s who are hesitant to identify, express, or admit their own anger</a:t>
            </a:r>
            <a:endParaRPr/>
          </a:p>
          <a:p>
            <a:pPr marL="457200" lvl="0" indent="-330200" algn="l" rtl="0">
              <a:spcBef>
                <a:spcPts val="0"/>
              </a:spcBef>
              <a:spcAft>
                <a:spcPts val="0"/>
              </a:spcAft>
              <a:buSzPts val="1600"/>
              <a:buChar char="●"/>
            </a:pPr>
            <a:r>
              <a:rPr lang="en-US"/>
              <a:t>Watch the movie clip to show parallels between the client and Raphael </a:t>
            </a:r>
            <a:endParaRPr/>
          </a:p>
          <a:p>
            <a:pPr marL="457200" lvl="0" indent="-330200" algn="l" rtl="0">
              <a:spcBef>
                <a:spcPts val="0"/>
              </a:spcBef>
              <a:spcAft>
                <a:spcPts val="0"/>
              </a:spcAft>
              <a:buSzPts val="1600"/>
              <a:buChar char="●"/>
            </a:pPr>
            <a:r>
              <a:rPr lang="en-US"/>
              <a:t>Opens a discussion on how we can confront our anger with supports and not alone</a:t>
            </a:r>
            <a:endParaRPr/>
          </a:p>
          <a:p>
            <a:pPr marL="457200" lvl="0" indent="-330200" algn="l" rtl="0">
              <a:spcBef>
                <a:spcPts val="0"/>
              </a:spcBef>
              <a:spcAft>
                <a:spcPts val="0"/>
              </a:spcAft>
              <a:buSzPts val="1600"/>
              <a:buChar char="●"/>
            </a:pPr>
            <a:r>
              <a:rPr lang="en-US"/>
              <a:t>Focuses on learning the words and expressions to get the anger out</a:t>
            </a:r>
            <a:endParaRPr/>
          </a:p>
          <a:p>
            <a:pPr marL="457200" lvl="0" indent="-330200" algn="l" rtl="0">
              <a:spcBef>
                <a:spcPts val="0"/>
              </a:spcBef>
              <a:spcAft>
                <a:spcPts val="0"/>
              </a:spcAft>
              <a:buSzPts val="1600"/>
              <a:buChar char="●"/>
            </a:pPr>
            <a:r>
              <a:rPr lang="en-US"/>
              <a:t>Can be conducted into narrative interventions to externalize the problem</a:t>
            </a:r>
            <a:endParaRPr/>
          </a:p>
          <a:p>
            <a:pPr marL="457200" lvl="0" indent="-330200" algn="l" rtl="0">
              <a:spcBef>
                <a:spcPts val="0"/>
              </a:spcBef>
              <a:spcAft>
                <a:spcPts val="0"/>
              </a:spcAft>
              <a:buSzPts val="1600"/>
              <a:buChar char="●"/>
            </a:pPr>
            <a:r>
              <a:rPr lang="en-US"/>
              <a:t>Also can lead into Anger Chair Technique type interventions</a:t>
            </a:r>
            <a:endParaRPr/>
          </a:p>
        </p:txBody>
      </p:sp>
      <p:pic>
        <p:nvPicPr>
          <p:cNvPr id="334" name="Google Shape;334;p45" descr="Masters Splinters wisdom" title="TMNT 1990 - Splinter Lectures Raphael on his Anger">
            <a:hlinkClick r:id="rId3"/>
          </p:cNvPr>
          <p:cNvPicPr preferRelativeResize="0"/>
          <p:nvPr/>
        </p:nvPicPr>
        <p:blipFill>
          <a:blip r:embed="rId4">
            <a:alphaModFix/>
          </a:blip>
          <a:stretch>
            <a:fillRect/>
          </a:stretch>
        </p:blipFill>
        <p:spPr>
          <a:xfrm>
            <a:off x="5886875" y="1367475"/>
            <a:ext cx="4572000" cy="3429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6"/>
        <p:cNvGrpSpPr/>
        <p:nvPr/>
      </p:nvGrpSpPr>
      <p:grpSpPr>
        <a:xfrm>
          <a:off x="0" y="0"/>
          <a:ext cx="0" cy="0"/>
          <a:chOff x="0" y="0"/>
          <a:chExt cx="0" cy="0"/>
        </a:xfrm>
      </p:grpSpPr>
      <p:pic>
        <p:nvPicPr>
          <p:cNvPr id="347" name="Google Shape;347;p47" descr="A picture containing fire, looking, holding, man&#10;&#10;Description automatically generated"/>
          <p:cNvPicPr preferRelativeResize="0"/>
          <p:nvPr/>
        </p:nvPicPr>
        <p:blipFill rotWithShape="1">
          <a:blip r:embed="rId4">
            <a:alphaModFix amt="35000"/>
          </a:blip>
          <a:srcRect b="13153"/>
          <a:stretch/>
        </p:blipFill>
        <p:spPr>
          <a:xfrm>
            <a:off x="20" y="2030"/>
            <a:ext cx="12191980" cy="6855970"/>
          </a:xfrm>
          <a:prstGeom prst="rect">
            <a:avLst/>
          </a:prstGeom>
          <a:noFill/>
          <a:ln>
            <a:noFill/>
          </a:ln>
        </p:spPr>
      </p:pic>
      <p:sp>
        <p:nvSpPr>
          <p:cNvPr id="348" name="Google Shape;348;p47"/>
          <p:cNvSpPr/>
          <p:nvPr/>
        </p:nvSpPr>
        <p:spPr>
          <a:xfrm>
            <a:off x="0" y="0"/>
            <a:ext cx="12192000" cy="6858000"/>
          </a:xfrm>
          <a:prstGeom prst="rect">
            <a:avLst/>
          </a:prstGeom>
          <a:gradFill>
            <a:gsLst>
              <a:gs pos="0">
                <a:srgbClr val="1F445F">
                  <a:alpha val="2745"/>
                </a:srgbClr>
              </a:gs>
              <a:gs pos="32000">
                <a:srgbClr val="1F445F">
                  <a:alpha val="2745"/>
                </a:srgbClr>
              </a:gs>
              <a:gs pos="100000">
                <a:srgbClr val="00000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349" name="Google Shape;349;p47"/>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US" sz="3400"/>
              <a:t>DR. STRANGE AND THE STOP POWER</a:t>
            </a:r>
            <a:endParaRPr/>
          </a:p>
        </p:txBody>
      </p:sp>
      <p:sp>
        <p:nvSpPr>
          <p:cNvPr id="350" name="Google Shape;350;p47"/>
          <p:cNvSpPr txBox="1"/>
          <p:nvPr/>
        </p:nvSpPr>
        <p:spPr>
          <a:xfrm>
            <a:off x="913795" y="2096064"/>
            <a:ext cx="10353762" cy="3695136"/>
          </a:xfrm>
          <a:prstGeom prst="rect">
            <a:avLst/>
          </a:prstGeom>
          <a:noFill/>
          <a:ln>
            <a:noFill/>
          </a:ln>
        </p:spPr>
        <p:txBody>
          <a:bodyPr spcFirstLastPara="1" wrap="square" lIns="91425" tIns="45700" rIns="91425" bIns="45700" anchor="t" anchorCtr="0">
            <a:noAutofit/>
          </a:bodyPr>
          <a:lstStyle/>
          <a:p>
            <a:pPr marL="285750" marR="0" lvl="0" indent="-228600" algn="l" rtl="0">
              <a:lnSpc>
                <a:spcPct val="120000"/>
              </a:lnSpc>
              <a:spcBef>
                <a:spcPts val="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Open discussion on Dr. Strange and how his superhero power is to stop or slow down time</a:t>
            </a:r>
            <a:endParaRPr/>
          </a:p>
          <a:p>
            <a:pPr marL="285750" marR="0" lvl="0" indent="-228600" algn="l" rtl="0">
              <a:lnSpc>
                <a:spcPct val="120000"/>
              </a:lnSpc>
              <a:spcBef>
                <a:spcPts val="60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Connect that kids are able to have the same superhero power</a:t>
            </a:r>
            <a:endParaRPr/>
          </a:p>
          <a:p>
            <a:pPr marL="285750" marR="0" lvl="0" indent="-228600" algn="l" rtl="0">
              <a:lnSpc>
                <a:spcPct val="120000"/>
              </a:lnSpc>
              <a:spcBef>
                <a:spcPts val="60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Hand out STOP worksheet</a:t>
            </a:r>
            <a:endParaRPr/>
          </a:p>
          <a:p>
            <a:pPr marL="285750" marR="0" lvl="0" indent="-228600" algn="l" rtl="0">
              <a:lnSpc>
                <a:spcPct val="120000"/>
              </a:lnSpc>
              <a:spcBef>
                <a:spcPts val="60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Go through the exercise with the client</a:t>
            </a:r>
            <a:endParaRPr/>
          </a:p>
          <a:p>
            <a:pPr marL="285750" marR="0" lvl="0" indent="-228600" algn="l" rtl="0">
              <a:lnSpc>
                <a:spcPct val="120000"/>
              </a:lnSpc>
              <a:spcBef>
                <a:spcPts val="60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When you get to the “O” incorporate the 5 sense grounding technique</a:t>
            </a:r>
            <a:endParaRPr/>
          </a:p>
          <a:p>
            <a:pPr marL="285750" marR="0" lvl="0" indent="-228600" algn="l" rtl="0">
              <a:lnSpc>
                <a:spcPct val="120000"/>
              </a:lnSpc>
              <a:spcBef>
                <a:spcPts val="60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Set a timer and complete the activity once together; try a second time in silence then process the experience</a:t>
            </a:r>
            <a:endParaRPr/>
          </a:p>
          <a:p>
            <a:pPr marL="285750" marR="0" lvl="0" indent="-228600" algn="l" rtl="0">
              <a:lnSpc>
                <a:spcPct val="120000"/>
              </a:lnSpc>
              <a:spcBef>
                <a:spcPts val="60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Connect how client can use this</a:t>
            </a:r>
            <a:endParaRPr/>
          </a:p>
        </p:txBody>
      </p:sp>
      <p:sp>
        <p:nvSpPr>
          <p:cNvPr id="351" name="Google Shape;351;p47"/>
          <p:cNvSpPr txBox="1"/>
          <p:nvPr/>
        </p:nvSpPr>
        <p:spPr>
          <a:xfrm>
            <a:off x="1001584" y="5733767"/>
            <a:ext cx="1090138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Rockwell"/>
                <a:ea typeface="Rockwell"/>
                <a:cs typeface="Rockwell"/>
                <a:sym typeface="Rockwell"/>
              </a:rPr>
              <a:t>https://www.youtube.com/watch?v=iwLaB_O6IWg&amp;list=</a:t>
            </a:r>
            <a:r>
              <a:rPr lang="en-US" sz="1800" u="sng">
                <a:solidFill>
                  <a:schemeClr val="hlink"/>
                </a:solidFill>
                <a:latin typeface="Rockwell"/>
                <a:ea typeface="Rockwell"/>
                <a:cs typeface="Rockwell"/>
                <a:sym typeface="Rockwell"/>
                <a:hlinkClick r:id="rId5"/>
              </a:rPr>
              <a:t>PLttdu-Y-SjaX</a:t>
            </a:r>
            <a:r>
              <a:rPr lang="en-US" sz="1800">
                <a:solidFill>
                  <a:schemeClr val="lt1"/>
                </a:solidFill>
                <a:latin typeface="Rockwell"/>
                <a:ea typeface="Rockwell"/>
                <a:cs typeface="Rockwell"/>
                <a:sym typeface="Rockwell"/>
              </a:rPr>
              <a:t>_8FMUTFtq1wY62eYMBujT&amp;index=4&amp;t=0s</a:t>
            </a:r>
            <a:endParaRPr/>
          </a:p>
        </p:txBody>
      </p:sp>
      <p:sp>
        <p:nvSpPr>
          <p:cNvPr id="352" name="Google Shape;352;p47"/>
          <p:cNvSpPr txBox="1"/>
          <p:nvPr/>
        </p:nvSpPr>
        <p:spPr>
          <a:xfrm>
            <a:off x="9572373" y="6657945"/>
            <a:ext cx="2619627"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u="sng">
                <a:solidFill>
                  <a:schemeClr val="hlink"/>
                </a:solidFill>
                <a:latin typeface="Rockwell"/>
                <a:ea typeface="Rockwell"/>
                <a:cs typeface="Rockwell"/>
                <a:sym typeface="Rockwell"/>
                <a:hlinkClick r:id="rId6"/>
              </a:rPr>
              <a:t>This Photo</a:t>
            </a:r>
            <a:r>
              <a:rPr lang="en-US" sz="700">
                <a:solidFill>
                  <a:srgbClr val="FFFFFF"/>
                </a:solidFill>
                <a:latin typeface="Rockwell"/>
                <a:ea typeface="Rockwell"/>
                <a:cs typeface="Rockwell"/>
                <a:sym typeface="Rockwell"/>
              </a:rPr>
              <a:t> by Unknown Author is licensed under </a:t>
            </a:r>
            <a:r>
              <a:rPr lang="en-US" sz="700" u="sng">
                <a:solidFill>
                  <a:schemeClr val="hlink"/>
                </a:solidFill>
                <a:latin typeface="Rockwell"/>
                <a:ea typeface="Rockwell"/>
                <a:cs typeface="Rockwell"/>
                <a:sym typeface="Rockwell"/>
                <a:hlinkClick r:id="rId7"/>
              </a:rPr>
              <a:t>CC BY-SA</a:t>
            </a:r>
            <a:endParaRPr sz="700">
              <a:solidFill>
                <a:srgbClr val="FFFFFF"/>
              </a:solidFill>
              <a:latin typeface="Rockwell"/>
              <a:ea typeface="Rockwell"/>
              <a:cs typeface="Rockwell"/>
              <a:sym typeface="Rockwe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6"/>
        <p:cNvGrpSpPr/>
        <p:nvPr/>
      </p:nvGrpSpPr>
      <p:grpSpPr>
        <a:xfrm>
          <a:off x="0" y="0"/>
          <a:ext cx="0" cy="0"/>
          <a:chOff x="0" y="0"/>
          <a:chExt cx="0" cy="0"/>
        </a:xfrm>
      </p:grpSpPr>
      <p:sp>
        <p:nvSpPr>
          <p:cNvPr id="357" name="Google Shape;357;p48"/>
          <p:cNvSpPr/>
          <p:nvPr/>
        </p:nvSpPr>
        <p:spPr>
          <a:xfrm>
            <a:off x="752474" y="733425"/>
            <a:ext cx="10693662" cy="5391150"/>
          </a:xfrm>
          <a:prstGeom prst="rect">
            <a:avLst/>
          </a:prstGeom>
          <a:solidFill>
            <a:srgbClr val="FFFFFF"/>
          </a:solidFill>
          <a:ln w="190500" cap="sq" cmpd="sng">
            <a:solidFill>
              <a:srgbClr val="FFFFFF"/>
            </a:solidFill>
            <a:prstDash val="solid"/>
            <a:miter lim="800000"/>
            <a:headEnd type="none" w="sm" len="sm"/>
            <a:tailEnd type="none" w="sm" len="sm"/>
          </a:ln>
          <a:effectLst>
            <a:outerShdw blurRad="54991" dist="17780" dir="5400000" algn="ctr" rotWithShape="0">
              <a:schemeClr val="dk1">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58" name="Google Shape;358;p48" descr="After Doctor Strange seeing common Tosh in ruins the final attempt to stop kaecilius from having Dormammu conqueror earth into his dark dimension by Reversing Time using the Time Gem, &#10;[ Please Note I Do Not Own any rights to Marvel Videos just advertising ]&#10;&#10;To search for more or Previous Videos be sure to check them out at Orlok 425 &amp; AngularSuper11's Channel Also if you want to see more information about my channel come check out my own website All Links Below:&#10;&#10;https://orlok425andjimmywilson.weebly.com/&#10;&#10;Jimmy Wilson: https://www.youtube.com/watch?v=vN6fucpiNkQ&amp;t=10&#10;&#10;Orlok 425: https://youtu.be/yNB1uI4pHew" title="Doctor Strange- Doc. Strange Vs Kaecilius while Reversing Time Fight Scene">
            <a:hlinkClick r:id="rId4"/>
          </p:cNvPr>
          <p:cNvPicPr preferRelativeResize="0"/>
          <p:nvPr/>
        </p:nvPicPr>
        <p:blipFill>
          <a:blip r:embed="rId5">
            <a:alphaModFix/>
          </a:blip>
          <a:stretch>
            <a:fillRect/>
          </a:stretch>
        </p:blipFill>
        <p:spPr>
          <a:xfrm>
            <a:off x="3810000" y="1714500"/>
            <a:ext cx="4572000" cy="3429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49" descr="Classic Lion King clip. Owned by Disney, no copyright infrinement intended" title="Lion King - What did you do that for - the past can hurt">
            <a:hlinkClick r:id="rId3"/>
          </p:cNvPr>
          <p:cNvPicPr preferRelativeResize="0"/>
          <p:nvPr/>
        </p:nvPicPr>
        <p:blipFill>
          <a:blip r:embed="rId4">
            <a:alphaModFix/>
          </a:blip>
          <a:stretch>
            <a:fillRect/>
          </a:stretch>
        </p:blipFill>
        <p:spPr>
          <a:xfrm>
            <a:off x="3166675" y="1049300"/>
            <a:ext cx="5864900" cy="4572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7"/>
        <p:cNvGrpSpPr/>
        <p:nvPr/>
      </p:nvGrpSpPr>
      <p:grpSpPr>
        <a:xfrm>
          <a:off x="0" y="0"/>
          <a:ext cx="0" cy="0"/>
          <a:chOff x="0" y="0"/>
          <a:chExt cx="0" cy="0"/>
        </a:xfrm>
      </p:grpSpPr>
      <p:sp>
        <p:nvSpPr>
          <p:cNvPr id="368" name="Google Shape;368;p50"/>
          <p:cNvSpPr txBox="1">
            <a:spLocks noGrp="1"/>
          </p:cNvSpPr>
          <p:nvPr>
            <p:ph type="title"/>
          </p:nvPr>
        </p:nvSpPr>
        <p:spPr>
          <a:xfrm>
            <a:off x="643467" y="643467"/>
            <a:ext cx="3361498" cy="126781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2400"/>
              <a:buFont typeface="Bookman Old Style"/>
              <a:buNone/>
            </a:pPr>
            <a:r>
              <a:rPr lang="en-US" sz="2400"/>
              <a:t>RAFIKI AND NATURE INTERVENTIONS</a:t>
            </a:r>
            <a:endParaRPr/>
          </a:p>
        </p:txBody>
      </p:sp>
      <p:sp>
        <p:nvSpPr>
          <p:cNvPr id="369" name="Google Shape;369;p50"/>
          <p:cNvSpPr txBox="1">
            <a:spLocks noGrp="1"/>
          </p:cNvSpPr>
          <p:nvPr>
            <p:ph type="body" idx="2"/>
          </p:nvPr>
        </p:nvSpPr>
        <p:spPr>
          <a:xfrm>
            <a:off x="643467" y="2096062"/>
            <a:ext cx="3361498" cy="4578007"/>
          </a:xfrm>
          <a:prstGeom prst="rect">
            <a:avLst/>
          </a:prstGeom>
          <a:noFill/>
          <a:ln>
            <a:noFill/>
          </a:ln>
        </p:spPr>
        <p:txBody>
          <a:bodyPr spcFirstLastPara="1" wrap="square" lIns="91425" tIns="45700" rIns="91425" bIns="45700" anchor="t" anchorCtr="0">
            <a:noAutofit/>
          </a:bodyPr>
          <a:lstStyle/>
          <a:p>
            <a:pPr marL="285750" lvl="0" indent="-285750" algn="l" rtl="0">
              <a:lnSpc>
                <a:spcPct val="110000"/>
              </a:lnSpc>
              <a:spcBef>
                <a:spcPts val="0"/>
              </a:spcBef>
              <a:spcAft>
                <a:spcPts val="0"/>
              </a:spcAft>
              <a:buClr>
                <a:schemeClr val="lt1"/>
              </a:buClr>
              <a:buSzPts val="1400"/>
              <a:buFont typeface="Arial"/>
              <a:buChar char="•"/>
            </a:pPr>
            <a:r>
              <a:rPr lang="en-US" sz="1400"/>
              <a:t>Just looking at nature scenes reduces release of cortisol, blood pressure, and heart rate</a:t>
            </a:r>
            <a:endParaRPr/>
          </a:p>
          <a:p>
            <a:pPr marL="285750" lvl="0" indent="-285750" algn="l" rtl="0">
              <a:lnSpc>
                <a:spcPct val="110000"/>
              </a:lnSpc>
              <a:spcBef>
                <a:spcPts val="1000"/>
              </a:spcBef>
              <a:spcAft>
                <a:spcPts val="0"/>
              </a:spcAft>
              <a:buClr>
                <a:schemeClr val="lt1"/>
              </a:buClr>
              <a:buSzPts val="1400"/>
              <a:buFont typeface="Arial"/>
              <a:buChar char="•"/>
            </a:pPr>
            <a:r>
              <a:rPr lang="en-US" sz="1400"/>
              <a:t>Increase brain activity empathy and altruism- same areas that are more active with emotional stability and positive outlook</a:t>
            </a:r>
            <a:endParaRPr/>
          </a:p>
          <a:p>
            <a:pPr marL="285750" lvl="0" indent="-285750" algn="l" rtl="0">
              <a:lnSpc>
                <a:spcPct val="110000"/>
              </a:lnSpc>
              <a:spcBef>
                <a:spcPts val="1000"/>
              </a:spcBef>
              <a:spcAft>
                <a:spcPts val="0"/>
              </a:spcAft>
              <a:buClr>
                <a:schemeClr val="lt1"/>
              </a:buClr>
              <a:buSzPts val="1400"/>
              <a:buFont typeface="Arial"/>
              <a:buChar char="•"/>
            </a:pPr>
            <a:r>
              <a:rPr lang="en-US" sz="1400"/>
              <a:t>The absence of multiple stimuli gives the calming affect on the brain therefore allowing it time to “rest”</a:t>
            </a:r>
            <a:endParaRPr/>
          </a:p>
          <a:p>
            <a:pPr marL="285750" lvl="0" indent="-285750" algn="l" rtl="0">
              <a:lnSpc>
                <a:spcPct val="110000"/>
              </a:lnSpc>
              <a:spcBef>
                <a:spcPts val="1000"/>
              </a:spcBef>
              <a:spcAft>
                <a:spcPts val="0"/>
              </a:spcAft>
              <a:buClr>
                <a:schemeClr val="lt1"/>
              </a:buClr>
              <a:buSzPts val="1400"/>
              <a:buFont typeface="Arial"/>
              <a:buChar char="•"/>
            </a:pPr>
            <a:r>
              <a:rPr lang="en-US" sz="1400"/>
              <a:t>Nature Walk, Nature Picture, Nature Mandela</a:t>
            </a:r>
            <a:endParaRPr/>
          </a:p>
          <a:p>
            <a:pPr marL="285750" lvl="0" indent="-285750" algn="l" rtl="0">
              <a:lnSpc>
                <a:spcPct val="110000"/>
              </a:lnSpc>
              <a:spcBef>
                <a:spcPts val="1000"/>
              </a:spcBef>
              <a:spcAft>
                <a:spcPts val="0"/>
              </a:spcAft>
              <a:buClr>
                <a:schemeClr val="lt1"/>
              </a:buClr>
              <a:buSzPts val="1400"/>
              <a:buFont typeface="Arial"/>
              <a:buChar char="•"/>
            </a:pPr>
            <a:r>
              <a:rPr lang="en-US" sz="1400"/>
              <a:t>Incorporate song or use a walking stick to emulate the feeling of Rafiki also promotes “here and now”</a:t>
            </a:r>
            <a:endParaRPr/>
          </a:p>
        </p:txBody>
      </p:sp>
      <p:sp>
        <p:nvSpPr>
          <p:cNvPr id="370" name="Google Shape;370;p50"/>
          <p:cNvSpPr/>
          <p:nvPr/>
        </p:nvSpPr>
        <p:spPr>
          <a:xfrm>
            <a:off x="4758793" y="733425"/>
            <a:ext cx="6696075" cy="5391150"/>
          </a:xfrm>
          <a:prstGeom prst="rect">
            <a:avLst/>
          </a:prstGeom>
          <a:solidFill>
            <a:srgbClr val="1F445F"/>
          </a:solidFill>
          <a:ln w="190500" cap="sq" cmpd="sng">
            <a:solidFill>
              <a:srgbClr val="1F445F"/>
            </a:solidFill>
            <a:prstDash val="solid"/>
            <a:miter lim="800000"/>
            <a:headEnd type="none" w="sm" len="sm"/>
            <a:tailEnd type="none" w="sm" len="sm"/>
          </a:ln>
          <a:effectLst>
            <a:outerShdw blurRad="54991" dist="17780" dir="5400000" algn="ctr" rotWithShape="0">
              <a:schemeClr val="dk1">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71" name="Google Shape;371;p50"/>
          <p:cNvSpPr/>
          <p:nvPr/>
        </p:nvSpPr>
        <p:spPr>
          <a:xfrm>
            <a:off x="4823972" y="799817"/>
            <a:ext cx="6565717" cy="5258367"/>
          </a:xfrm>
          <a:prstGeom prst="rect">
            <a:avLst/>
          </a:prstGeom>
          <a:no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72" name="Google Shape;372;p50" descr="A picture containing drawing&#10;&#10;Description automatically generated"/>
          <p:cNvPicPr preferRelativeResize="0">
            <a:picLocks noGrp="1"/>
          </p:cNvPicPr>
          <p:nvPr>
            <p:ph type="body" idx="1"/>
          </p:nvPr>
        </p:nvPicPr>
        <p:blipFill rotWithShape="1">
          <a:blip r:embed="rId4">
            <a:alphaModFix/>
          </a:blip>
          <a:srcRect/>
          <a:stretch/>
        </p:blipFill>
        <p:spPr>
          <a:xfrm>
            <a:off x="5170931" y="1241647"/>
            <a:ext cx="5895257" cy="4405067"/>
          </a:xfrm>
          <a:prstGeom prst="rect">
            <a:avLst/>
          </a:prstGeom>
          <a:noFill/>
          <a:ln>
            <a:noFill/>
          </a:ln>
        </p:spPr>
      </p:pic>
      <p:sp>
        <p:nvSpPr>
          <p:cNvPr id="373" name="Google Shape;373;p50"/>
          <p:cNvSpPr txBox="1"/>
          <p:nvPr/>
        </p:nvSpPr>
        <p:spPr>
          <a:xfrm>
            <a:off x="8262215" y="5446659"/>
            <a:ext cx="2803973"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u="sng">
                <a:solidFill>
                  <a:schemeClr val="hlink"/>
                </a:solidFill>
                <a:latin typeface="Rockwell"/>
                <a:ea typeface="Rockwell"/>
                <a:cs typeface="Rockwell"/>
                <a:sym typeface="Rockwell"/>
                <a:hlinkClick r:id="rId5"/>
              </a:rPr>
              <a:t>This Photo</a:t>
            </a:r>
            <a:r>
              <a:rPr lang="en-US" sz="700">
                <a:solidFill>
                  <a:srgbClr val="FFFFFF"/>
                </a:solidFill>
                <a:latin typeface="Rockwell"/>
                <a:ea typeface="Rockwell"/>
                <a:cs typeface="Rockwell"/>
                <a:sym typeface="Rockwell"/>
              </a:rPr>
              <a:t> by Unknown Author is licensed under </a:t>
            </a:r>
            <a:r>
              <a:rPr lang="en-US" sz="700" u="sng">
                <a:solidFill>
                  <a:schemeClr val="hlink"/>
                </a:solidFill>
                <a:latin typeface="Rockwell"/>
                <a:ea typeface="Rockwell"/>
                <a:cs typeface="Rockwell"/>
                <a:sym typeface="Rockwell"/>
                <a:hlinkClick r:id="rId6"/>
              </a:rPr>
              <a:t>CC BY-NC-ND</a:t>
            </a:r>
            <a:endParaRPr sz="700">
              <a:solidFill>
                <a:srgbClr val="FFFFFF"/>
              </a:solidFill>
              <a:latin typeface="Rockwell"/>
              <a:ea typeface="Rockwell"/>
              <a:cs typeface="Rockwell"/>
              <a:sym typeface="Rockwe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1"/>
          <p:cNvSpPr txBox="1">
            <a:spLocks noGrp="1"/>
          </p:cNvSpPr>
          <p:nvPr>
            <p:ph type="title"/>
          </p:nvPr>
        </p:nvSpPr>
        <p:spPr>
          <a:xfrm>
            <a:off x="917228" y="609600"/>
            <a:ext cx="3932100" cy="2362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379" name="Google Shape;379;p51"/>
          <p:cNvSpPr txBox="1">
            <a:spLocks noGrp="1"/>
          </p:cNvSpPr>
          <p:nvPr>
            <p:ph type="body" idx="1"/>
          </p:nvPr>
        </p:nvSpPr>
        <p:spPr>
          <a:xfrm>
            <a:off x="5078064" y="609600"/>
            <a:ext cx="6189600" cy="51816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endParaRPr/>
          </a:p>
        </p:txBody>
      </p:sp>
      <p:sp>
        <p:nvSpPr>
          <p:cNvPr id="380" name="Google Shape;380;p51"/>
          <p:cNvSpPr txBox="1">
            <a:spLocks noGrp="1"/>
          </p:cNvSpPr>
          <p:nvPr>
            <p:ph type="body" idx="2"/>
          </p:nvPr>
        </p:nvSpPr>
        <p:spPr>
          <a:xfrm>
            <a:off x="917228" y="2971800"/>
            <a:ext cx="3932100" cy="28194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381" name="Google Shape;381;p51"/>
          <p:cNvPicPr preferRelativeResize="0"/>
          <p:nvPr/>
        </p:nvPicPr>
        <p:blipFill>
          <a:blip r:embed="rId3">
            <a:alphaModFix/>
          </a:blip>
          <a:stretch>
            <a:fillRect/>
          </a:stretch>
        </p:blipFill>
        <p:spPr>
          <a:xfrm>
            <a:off x="917225" y="654775"/>
            <a:ext cx="3818426" cy="5091234"/>
          </a:xfrm>
          <a:prstGeom prst="rect">
            <a:avLst/>
          </a:prstGeom>
          <a:noFill/>
          <a:ln>
            <a:noFill/>
          </a:ln>
        </p:spPr>
      </p:pic>
      <p:pic>
        <p:nvPicPr>
          <p:cNvPr id="382" name="Google Shape;382;p51"/>
          <p:cNvPicPr preferRelativeResize="0"/>
          <p:nvPr/>
        </p:nvPicPr>
        <p:blipFill>
          <a:blip r:embed="rId4">
            <a:alphaModFix/>
          </a:blip>
          <a:stretch>
            <a:fillRect/>
          </a:stretch>
        </p:blipFill>
        <p:spPr>
          <a:xfrm>
            <a:off x="6618594" y="730775"/>
            <a:ext cx="3060563" cy="5091224"/>
          </a:xfrm>
          <a:prstGeom prst="rect">
            <a:avLst/>
          </a:prstGeom>
          <a:noFill/>
          <a:ln>
            <a:noFill/>
          </a:ln>
        </p:spPr>
      </p:pic>
      <p:pic>
        <p:nvPicPr>
          <p:cNvPr id="383" name="Google Shape;383;p51"/>
          <p:cNvPicPr preferRelativeResize="0"/>
          <p:nvPr/>
        </p:nvPicPr>
        <p:blipFill>
          <a:blip r:embed="rId5">
            <a:alphaModFix/>
          </a:blip>
          <a:stretch>
            <a:fillRect/>
          </a:stretch>
        </p:blipFill>
        <p:spPr>
          <a:xfrm>
            <a:off x="6108500" y="730775"/>
            <a:ext cx="4080750" cy="5091224"/>
          </a:xfrm>
          <a:prstGeom prst="rect">
            <a:avLst/>
          </a:prstGeom>
          <a:noFill/>
          <a:ln>
            <a:noFill/>
          </a:ln>
        </p:spPr>
      </p:pic>
      <p:pic>
        <p:nvPicPr>
          <p:cNvPr id="384" name="Google Shape;384;p51"/>
          <p:cNvPicPr preferRelativeResize="0"/>
          <p:nvPr/>
        </p:nvPicPr>
        <p:blipFill>
          <a:blip r:embed="rId6">
            <a:alphaModFix/>
          </a:blip>
          <a:stretch>
            <a:fillRect/>
          </a:stretch>
        </p:blipFill>
        <p:spPr>
          <a:xfrm>
            <a:off x="6108500" y="730775"/>
            <a:ext cx="4080750" cy="50912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txBox="1"/>
          <p:nvPr/>
        </p:nvSpPr>
        <p:spPr>
          <a:xfrm>
            <a:off x="1206350" y="2115250"/>
            <a:ext cx="9997800" cy="3618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200" dirty="0">
                <a:solidFill>
                  <a:srgbClr val="FFFFFF"/>
                </a:solidFill>
                <a:latin typeface="Lato"/>
                <a:ea typeface="Lato"/>
                <a:cs typeface="Lato"/>
                <a:sym typeface="Lato"/>
              </a:rPr>
              <a:t>Copyrighted 2021 Elisa Gambill M.Ed., LPC, Masters of Mindfulness. This presentation or contents from this presentation may not be sold, reprinted, or redistributed without prior written permission from the author/creator.</a:t>
            </a:r>
            <a:endParaRPr sz="2200" dirty="0">
              <a:solidFill>
                <a:srgbClr val="FFFFFF"/>
              </a:solidFill>
              <a:latin typeface="Lato"/>
              <a:ea typeface="Lato"/>
              <a:cs typeface="Lato"/>
              <a:sym typeface="Lato"/>
            </a:endParaRPr>
          </a:p>
          <a:p>
            <a:pPr marL="0" lvl="0" indent="0" algn="ctr" rtl="0">
              <a:lnSpc>
                <a:spcPct val="115000"/>
              </a:lnSpc>
              <a:spcBef>
                <a:spcPts val="1600"/>
              </a:spcBef>
              <a:spcAft>
                <a:spcPts val="0"/>
              </a:spcAft>
              <a:buClr>
                <a:schemeClr val="dk1"/>
              </a:buClr>
              <a:buSzPts val="1100"/>
              <a:buFont typeface="Arial"/>
              <a:buNone/>
            </a:pPr>
            <a:endParaRPr sz="2200" dirty="0">
              <a:solidFill>
                <a:srgbClr val="FFFFFF"/>
              </a:solidFill>
              <a:latin typeface="Lato"/>
              <a:ea typeface="Lato"/>
              <a:cs typeface="Lato"/>
              <a:sym typeface="Lato"/>
            </a:endParaRPr>
          </a:p>
          <a:p>
            <a:pPr marL="0" lvl="0" indent="0" algn="ctr" rtl="0">
              <a:lnSpc>
                <a:spcPct val="115000"/>
              </a:lnSpc>
              <a:spcBef>
                <a:spcPts val="1600"/>
              </a:spcBef>
              <a:spcAft>
                <a:spcPts val="0"/>
              </a:spcAft>
              <a:buClr>
                <a:schemeClr val="dk1"/>
              </a:buClr>
              <a:buSzPts val="1100"/>
              <a:buFont typeface="Arial"/>
              <a:buNone/>
            </a:pPr>
            <a:r>
              <a:rPr lang="en-US" sz="2200" dirty="0">
                <a:solidFill>
                  <a:srgbClr val="FFFFFF"/>
                </a:solidFill>
                <a:latin typeface="Lato"/>
                <a:ea typeface="Lato"/>
                <a:cs typeface="Lato"/>
                <a:sym typeface="Lato"/>
              </a:rPr>
              <a:t>Direct questions about permissions should be sent to:</a:t>
            </a:r>
            <a:endParaRPr sz="2200" dirty="0">
              <a:solidFill>
                <a:srgbClr val="FFFFFF"/>
              </a:solidFill>
              <a:latin typeface="Lato"/>
              <a:ea typeface="Lato"/>
              <a:cs typeface="Lato"/>
              <a:sym typeface="Lato"/>
            </a:endParaRPr>
          </a:p>
          <a:p>
            <a:pPr marL="0" lvl="0" indent="0" algn="ctr" rtl="0">
              <a:lnSpc>
                <a:spcPct val="115000"/>
              </a:lnSpc>
              <a:spcBef>
                <a:spcPts val="1600"/>
              </a:spcBef>
              <a:spcAft>
                <a:spcPts val="0"/>
              </a:spcAft>
              <a:buClr>
                <a:schemeClr val="dk1"/>
              </a:buClr>
              <a:buSzPts val="1100"/>
              <a:buFont typeface="Arial"/>
              <a:buNone/>
            </a:pPr>
            <a:r>
              <a:rPr lang="en-US" sz="2200" dirty="0">
                <a:solidFill>
                  <a:srgbClr val="FFFFFF"/>
                </a:solidFill>
                <a:latin typeface="Lato"/>
                <a:ea typeface="Lato"/>
                <a:cs typeface="Lato"/>
                <a:sym typeface="Lato"/>
              </a:rPr>
              <a:t>Elisa Gambill : elisa.gambill@lindsey.edu</a:t>
            </a:r>
            <a:endParaRPr sz="2200" dirty="0">
              <a:solidFill>
                <a:srgbClr val="FFFFFF"/>
              </a:solidFill>
              <a:latin typeface="Lato"/>
              <a:ea typeface="Lato"/>
              <a:cs typeface="Lato"/>
              <a:sym typeface="Lato"/>
            </a:endParaRPr>
          </a:p>
          <a:p>
            <a:pPr marL="0" lvl="0" indent="0" algn="l" rtl="0">
              <a:spcBef>
                <a:spcPts val="1600"/>
              </a:spcBef>
              <a:spcAft>
                <a:spcPts val="0"/>
              </a:spcAft>
              <a:buNone/>
            </a:pPr>
            <a:endParaRPr dirty="0">
              <a:latin typeface="Rockwell"/>
              <a:ea typeface="Rockwell"/>
              <a:cs typeface="Rockwell"/>
              <a:sym typeface="Rockwell"/>
            </a:endParaRPr>
          </a:p>
        </p:txBody>
      </p:sp>
      <p:sp>
        <p:nvSpPr>
          <p:cNvPr id="165" name="Google Shape;165;p23"/>
          <p:cNvSpPr txBox="1"/>
          <p:nvPr/>
        </p:nvSpPr>
        <p:spPr>
          <a:xfrm>
            <a:off x="1834300" y="875850"/>
            <a:ext cx="8808000" cy="114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300" u="sng">
                <a:solidFill>
                  <a:srgbClr val="FFFFFF"/>
                </a:solidFill>
                <a:latin typeface="Rockwell"/>
                <a:ea typeface="Rockwell"/>
                <a:cs typeface="Rockwell"/>
                <a:sym typeface="Rockwell"/>
              </a:rPr>
              <a:t>Copyright Disclosure</a:t>
            </a:r>
            <a:endParaRPr sz="4300" u="sng">
              <a:solidFill>
                <a:srgbClr val="FFFFFF"/>
              </a:solidFill>
              <a:latin typeface="Rockwell"/>
              <a:ea typeface="Rockwell"/>
              <a:cs typeface="Rockwell"/>
              <a:sym typeface="Rockwe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2"/>
          <p:cNvSpPr txBox="1">
            <a:spLocks noGrp="1"/>
          </p:cNvSpPr>
          <p:nvPr>
            <p:ph type="title"/>
          </p:nvPr>
        </p:nvSpPr>
        <p:spPr>
          <a:xfrm>
            <a:off x="913795" y="609600"/>
            <a:ext cx="10353900" cy="1326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Mindfulness Silly Walk</a:t>
            </a:r>
            <a:endParaRPr/>
          </a:p>
        </p:txBody>
      </p:sp>
      <p:sp>
        <p:nvSpPr>
          <p:cNvPr id="390" name="Google Shape;390;p52"/>
          <p:cNvSpPr txBox="1">
            <a:spLocks noGrp="1"/>
          </p:cNvSpPr>
          <p:nvPr>
            <p:ph type="body" idx="1"/>
          </p:nvPr>
        </p:nvSpPr>
        <p:spPr>
          <a:xfrm>
            <a:off x="913795" y="2096064"/>
            <a:ext cx="10353900" cy="3695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391" name="Google Shape;391;p52" descr="Kids don't have an on/off switch...&#10;&#10;Often when I work with kids, especially those with executive function difficulties, they struggle to modulate their attention, emotions and behaviors.&#10;&#10;In this video, I demonstrate a fun mindfulness practice that will help kids identify and activate their different zones of regulation.&#10;&#10;This engaging practice can be easily incorporated into your work with kids and teens to help them get in tune with their body as well as identify and shift the gears of their “silliness” at school, home and daily life.&#10;&#10;Christopher Willard, Psy.D.&#10;&#10;Check out my new certificate course on Mindfulness-based interventions for children and teens. https://goo.gl/5UbGq1&#10;&#10;This online course will add depth to your mindfulness practice and empower you with the tools to share and adapt mindfulness for youth in practical yet engaging ways.&#10;&#10;Register Today! https://goo.gl/5UbGq1" title="This is just silly...">
            <a:hlinkClick r:id="rId3"/>
          </p:cNvPr>
          <p:cNvPicPr preferRelativeResize="0"/>
          <p:nvPr/>
        </p:nvPicPr>
        <p:blipFill>
          <a:blip r:embed="rId4">
            <a:alphaModFix/>
          </a:blip>
          <a:stretch>
            <a:fillRect/>
          </a:stretch>
        </p:blipFill>
        <p:spPr>
          <a:xfrm>
            <a:off x="3024125" y="1963025"/>
            <a:ext cx="6213526" cy="3936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2"/>
        <p:cNvGrpSpPr/>
        <p:nvPr/>
      </p:nvGrpSpPr>
      <p:grpSpPr>
        <a:xfrm>
          <a:off x="0" y="0"/>
          <a:ext cx="0" cy="0"/>
          <a:chOff x="0" y="0"/>
          <a:chExt cx="0" cy="0"/>
        </a:xfrm>
      </p:grpSpPr>
      <p:pic>
        <p:nvPicPr>
          <p:cNvPr id="403" name="Google Shape;403;p54" descr="A picture containing light, orange, yellow, night&#10;&#10;Description automatically generated"/>
          <p:cNvPicPr preferRelativeResize="0"/>
          <p:nvPr/>
        </p:nvPicPr>
        <p:blipFill rotWithShape="1">
          <a:blip r:embed="rId4">
            <a:alphaModFix/>
          </a:blip>
          <a:srcRect t="15477" b="14884"/>
          <a:stretch/>
        </p:blipFill>
        <p:spPr>
          <a:xfrm>
            <a:off x="20" y="2030"/>
            <a:ext cx="12191980" cy="6855970"/>
          </a:xfrm>
          <a:prstGeom prst="rect">
            <a:avLst/>
          </a:prstGeom>
          <a:noFill/>
          <a:ln>
            <a:noFill/>
          </a:ln>
        </p:spPr>
      </p:pic>
      <p:sp>
        <p:nvSpPr>
          <p:cNvPr id="404" name="Google Shape;404;p54"/>
          <p:cNvSpPr/>
          <p:nvPr/>
        </p:nvSpPr>
        <p:spPr>
          <a:xfrm>
            <a:off x="0" y="2030"/>
            <a:ext cx="12192000" cy="6858000"/>
          </a:xfrm>
          <a:prstGeom prst="rect">
            <a:avLst/>
          </a:prstGeom>
          <a:gradFill>
            <a:gsLst>
              <a:gs pos="0">
                <a:srgbClr val="1F445F">
                  <a:alpha val="2745"/>
                </a:srgbClr>
              </a:gs>
              <a:gs pos="32000">
                <a:srgbClr val="1F445F">
                  <a:alpha val="2745"/>
                </a:srgbClr>
              </a:gs>
              <a:gs pos="100000">
                <a:srgbClr val="00000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405" name="Google Shape;405;p54"/>
          <p:cNvSpPr/>
          <p:nvPr/>
        </p:nvSpPr>
        <p:spPr>
          <a:xfrm>
            <a:off x="0" y="0"/>
            <a:ext cx="12192000" cy="6858000"/>
          </a:xfrm>
          <a:prstGeom prst="rect">
            <a:avLst/>
          </a:prstGeom>
          <a:blipFill rotWithShape="1">
            <a:blip r:embed="rId5">
              <a:alphaModFix amt="30000"/>
            </a:blip>
            <a:tile tx="0" ty="0" sx="100000" sy="100000" flip="none"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406" name="Google Shape;406;p54"/>
          <p:cNvSpPr/>
          <p:nvPr/>
        </p:nvSpPr>
        <p:spPr>
          <a:xfrm>
            <a:off x="1595269" y="1122363"/>
            <a:ext cx="9001462"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4800" b="1" cap="none">
                <a:solidFill>
                  <a:schemeClr val="lt1"/>
                </a:solidFill>
                <a:latin typeface="Bookman Old Style"/>
                <a:ea typeface="Bookman Old Style"/>
                <a:cs typeface="Bookman Old Style"/>
                <a:sym typeface="Bookman Old Style"/>
              </a:rPr>
              <a:t>INFINITY STONES OF STRENGTH</a:t>
            </a:r>
            <a:endParaRPr/>
          </a:p>
        </p:txBody>
      </p:sp>
      <p:sp>
        <p:nvSpPr>
          <p:cNvPr id="407" name="Google Shape;407;p54"/>
          <p:cNvSpPr txBox="1"/>
          <p:nvPr/>
        </p:nvSpPr>
        <p:spPr>
          <a:xfrm>
            <a:off x="9407263" y="6657945"/>
            <a:ext cx="2784737"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u="sng">
                <a:solidFill>
                  <a:schemeClr val="hlink"/>
                </a:solidFill>
                <a:latin typeface="Rockwell"/>
                <a:ea typeface="Rockwell"/>
                <a:cs typeface="Rockwell"/>
                <a:sym typeface="Rockwell"/>
                <a:hlinkClick r:id="rId6"/>
              </a:rPr>
              <a:t>This Photo</a:t>
            </a:r>
            <a:r>
              <a:rPr lang="en-US" sz="700">
                <a:solidFill>
                  <a:srgbClr val="FFFFFF"/>
                </a:solidFill>
                <a:latin typeface="Rockwell"/>
                <a:ea typeface="Rockwell"/>
                <a:cs typeface="Rockwell"/>
                <a:sym typeface="Rockwell"/>
              </a:rPr>
              <a:t> by Unknown Author is licensed under </a:t>
            </a:r>
            <a:r>
              <a:rPr lang="en-US" sz="700" u="sng">
                <a:solidFill>
                  <a:schemeClr val="hlink"/>
                </a:solidFill>
                <a:latin typeface="Rockwell"/>
                <a:ea typeface="Rockwell"/>
                <a:cs typeface="Rockwell"/>
                <a:sym typeface="Rockwell"/>
                <a:hlinkClick r:id="rId7"/>
              </a:rPr>
              <a:t>CC BY-SA-NC</a:t>
            </a:r>
            <a:endParaRPr sz="700">
              <a:solidFill>
                <a:srgbClr val="FFFFFF"/>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1"/>
        <p:cNvGrpSpPr/>
        <p:nvPr/>
      </p:nvGrpSpPr>
      <p:grpSpPr>
        <a:xfrm>
          <a:off x="0" y="0"/>
          <a:ext cx="0" cy="0"/>
          <a:chOff x="0" y="0"/>
          <a:chExt cx="0" cy="0"/>
        </a:xfrm>
      </p:grpSpPr>
      <p:sp>
        <p:nvSpPr>
          <p:cNvPr id="412" name="Google Shape;412;p55"/>
          <p:cNvSpPr txBox="1">
            <a:spLocks noGrp="1"/>
          </p:cNvSpPr>
          <p:nvPr>
            <p:ph type="title"/>
          </p:nvPr>
        </p:nvSpPr>
        <p:spPr>
          <a:xfrm>
            <a:off x="737132" y="668951"/>
            <a:ext cx="3361498" cy="75936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2400"/>
              <a:buFont typeface="Bookman Old Style"/>
              <a:buNone/>
            </a:pPr>
            <a:r>
              <a:rPr lang="en-US" sz="2400"/>
              <a:t>STRENGTH AND MINDFUL STONES </a:t>
            </a:r>
            <a:endParaRPr/>
          </a:p>
        </p:txBody>
      </p:sp>
      <p:sp>
        <p:nvSpPr>
          <p:cNvPr id="413" name="Google Shape;413;p55"/>
          <p:cNvSpPr txBox="1">
            <a:spLocks noGrp="1"/>
          </p:cNvSpPr>
          <p:nvPr>
            <p:ph type="body" idx="1"/>
          </p:nvPr>
        </p:nvSpPr>
        <p:spPr>
          <a:xfrm>
            <a:off x="643467" y="1476702"/>
            <a:ext cx="3361498" cy="5281449"/>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1400"/>
              <a:buFont typeface="Arial"/>
              <a:buChar char="•"/>
            </a:pPr>
            <a:r>
              <a:rPr lang="en-US" sz="1400"/>
              <a:t>Introduce the idea of how everyone has strengths and assist the client in identifying their own strengths</a:t>
            </a:r>
            <a:endParaRPr/>
          </a:p>
          <a:p>
            <a:pPr marL="0" lvl="0" indent="0" algn="l" rtl="0">
              <a:lnSpc>
                <a:spcPct val="120000"/>
              </a:lnSpc>
              <a:spcBef>
                <a:spcPts val="1000"/>
              </a:spcBef>
              <a:spcAft>
                <a:spcPts val="0"/>
              </a:spcAft>
              <a:buClr>
                <a:schemeClr val="lt1"/>
              </a:buClr>
              <a:buSzPts val="1400"/>
              <a:buFont typeface="Arial"/>
              <a:buChar char="•"/>
            </a:pPr>
            <a:r>
              <a:rPr lang="en-US" sz="1400"/>
              <a:t>If using the VIA characters strengths good place to plug them in</a:t>
            </a:r>
            <a:endParaRPr/>
          </a:p>
          <a:p>
            <a:pPr marL="0" lvl="0" indent="0" algn="l" rtl="0">
              <a:lnSpc>
                <a:spcPct val="120000"/>
              </a:lnSpc>
              <a:spcBef>
                <a:spcPts val="1000"/>
              </a:spcBef>
              <a:spcAft>
                <a:spcPts val="0"/>
              </a:spcAft>
              <a:buClr>
                <a:schemeClr val="lt1"/>
              </a:buClr>
              <a:buSzPts val="1400"/>
              <a:buFont typeface="Arial"/>
              <a:buChar char="•"/>
            </a:pPr>
            <a:r>
              <a:rPr lang="en-US" sz="1400"/>
              <a:t>Allow the student to choose a stone that they feel is right for them which promotes autonomy</a:t>
            </a:r>
            <a:endParaRPr/>
          </a:p>
          <a:p>
            <a:pPr marL="0" lvl="0" indent="0" algn="l" rtl="0">
              <a:lnSpc>
                <a:spcPct val="120000"/>
              </a:lnSpc>
              <a:spcBef>
                <a:spcPts val="1000"/>
              </a:spcBef>
              <a:spcAft>
                <a:spcPts val="0"/>
              </a:spcAft>
              <a:buClr>
                <a:schemeClr val="lt1"/>
              </a:buClr>
              <a:buSzPts val="1400"/>
              <a:buFont typeface="Arial"/>
              <a:buChar char="•"/>
            </a:pPr>
            <a:r>
              <a:rPr lang="en-US" sz="1400"/>
              <a:t>Prompt the client to decorate the stone in a way that symbolizes the strength </a:t>
            </a:r>
            <a:endParaRPr/>
          </a:p>
          <a:p>
            <a:pPr marL="0" lvl="0" indent="0" algn="l" rtl="0">
              <a:lnSpc>
                <a:spcPct val="120000"/>
              </a:lnSpc>
              <a:spcBef>
                <a:spcPts val="1000"/>
              </a:spcBef>
              <a:spcAft>
                <a:spcPts val="0"/>
              </a:spcAft>
              <a:buClr>
                <a:schemeClr val="lt1"/>
              </a:buClr>
              <a:buSzPts val="1400"/>
              <a:buFont typeface="Arial"/>
              <a:buChar char="•"/>
            </a:pPr>
            <a:r>
              <a:rPr lang="en-US" sz="1400"/>
              <a:t>After the stone is dry the client is allowed to take the stone with them and when they are feeling emotions rising, they are able to hold, carry, rub the stone to “give them the strength they need.”</a:t>
            </a:r>
            <a:endParaRPr/>
          </a:p>
          <a:p>
            <a:pPr marL="0" lvl="0" indent="0" algn="l" rtl="0">
              <a:lnSpc>
                <a:spcPct val="120000"/>
              </a:lnSpc>
              <a:spcBef>
                <a:spcPts val="1000"/>
              </a:spcBef>
              <a:spcAft>
                <a:spcPts val="0"/>
              </a:spcAft>
              <a:buClr>
                <a:schemeClr val="lt1"/>
              </a:buClr>
              <a:buSzPts val="1400"/>
              <a:buNone/>
            </a:pPr>
            <a:endParaRPr sz="1400"/>
          </a:p>
        </p:txBody>
      </p:sp>
      <p:sp>
        <p:nvSpPr>
          <p:cNvPr id="414" name="Google Shape;414;p55"/>
          <p:cNvSpPr/>
          <p:nvPr/>
        </p:nvSpPr>
        <p:spPr>
          <a:xfrm>
            <a:off x="4758793" y="733425"/>
            <a:ext cx="6696075" cy="5391150"/>
          </a:xfrm>
          <a:prstGeom prst="rect">
            <a:avLst/>
          </a:prstGeom>
          <a:solidFill>
            <a:srgbClr val="1F445F"/>
          </a:solidFill>
          <a:ln w="190500" cap="sq" cmpd="sng">
            <a:solidFill>
              <a:srgbClr val="1F445F"/>
            </a:solidFill>
            <a:prstDash val="solid"/>
            <a:miter lim="800000"/>
            <a:headEnd type="none" w="sm" len="sm"/>
            <a:tailEnd type="none" w="sm" len="sm"/>
          </a:ln>
          <a:effectLst>
            <a:outerShdw blurRad="54991" dist="17780" dir="5400000" algn="ctr" rotWithShape="0">
              <a:schemeClr val="dk1">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415" name="Google Shape;415;p55"/>
          <p:cNvSpPr/>
          <p:nvPr/>
        </p:nvSpPr>
        <p:spPr>
          <a:xfrm>
            <a:off x="4823972" y="799817"/>
            <a:ext cx="6565717" cy="5258367"/>
          </a:xfrm>
          <a:prstGeom prst="rect">
            <a:avLst/>
          </a:prstGeom>
          <a:no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416" name="Google Shape;416;p55" descr="A picture containing light, traffic, green, background&#10;&#10;Description automatically generated"/>
          <p:cNvPicPr preferRelativeResize="0"/>
          <p:nvPr/>
        </p:nvPicPr>
        <p:blipFill rotWithShape="1">
          <a:blip r:embed="rId4">
            <a:alphaModFix/>
          </a:blip>
          <a:srcRect/>
          <a:stretch/>
        </p:blipFill>
        <p:spPr>
          <a:xfrm>
            <a:off x="5631446" y="1151910"/>
            <a:ext cx="4974226" cy="4584542"/>
          </a:xfrm>
          <a:prstGeom prst="rect">
            <a:avLst/>
          </a:prstGeom>
          <a:noFill/>
          <a:ln>
            <a:noFill/>
          </a:ln>
        </p:spPr>
      </p:pic>
      <p:sp>
        <p:nvSpPr>
          <p:cNvPr id="417" name="Google Shape;417;p55"/>
          <p:cNvSpPr txBox="1"/>
          <p:nvPr/>
        </p:nvSpPr>
        <p:spPr>
          <a:xfrm>
            <a:off x="7820935" y="5536397"/>
            <a:ext cx="2784737"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u="sng">
                <a:solidFill>
                  <a:schemeClr val="hlink"/>
                </a:solidFill>
                <a:latin typeface="Rockwell"/>
                <a:ea typeface="Rockwell"/>
                <a:cs typeface="Rockwell"/>
                <a:sym typeface="Rockwell"/>
                <a:hlinkClick r:id="rId5"/>
              </a:rPr>
              <a:t>This Photo</a:t>
            </a:r>
            <a:r>
              <a:rPr lang="en-US" sz="700">
                <a:solidFill>
                  <a:srgbClr val="FFFFFF"/>
                </a:solidFill>
                <a:latin typeface="Rockwell"/>
                <a:ea typeface="Rockwell"/>
                <a:cs typeface="Rockwell"/>
                <a:sym typeface="Rockwell"/>
              </a:rPr>
              <a:t> by Unknown Author is licensed under </a:t>
            </a:r>
            <a:r>
              <a:rPr lang="en-US" sz="700" u="sng">
                <a:solidFill>
                  <a:schemeClr val="hlink"/>
                </a:solidFill>
                <a:latin typeface="Rockwell"/>
                <a:ea typeface="Rockwell"/>
                <a:cs typeface="Rockwell"/>
                <a:sym typeface="Rockwell"/>
                <a:hlinkClick r:id="rId6"/>
              </a:rPr>
              <a:t>CC BY-SA-NC</a:t>
            </a:r>
            <a:endParaRPr sz="700">
              <a:solidFill>
                <a:srgbClr val="FFFFFF"/>
              </a:solidFill>
              <a:latin typeface="Rockwell"/>
              <a:ea typeface="Rockwell"/>
              <a:cs typeface="Rockwell"/>
              <a:sym typeface="Rockwe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56" descr="A picture containing object, clock&#10;&#10;Description automatically generated"/>
          <p:cNvPicPr preferRelativeResize="0"/>
          <p:nvPr/>
        </p:nvPicPr>
        <p:blipFill rotWithShape="1">
          <a:blip r:embed="rId3">
            <a:alphaModFix/>
          </a:blip>
          <a:srcRect/>
          <a:stretch/>
        </p:blipFill>
        <p:spPr>
          <a:xfrm>
            <a:off x="418564" y="0"/>
            <a:ext cx="4760622" cy="6858000"/>
          </a:xfrm>
          <a:prstGeom prst="rect">
            <a:avLst/>
          </a:prstGeom>
          <a:noFill/>
          <a:ln>
            <a:noFill/>
          </a:ln>
        </p:spPr>
      </p:pic>
      <p:sp>
        <p:nvSpPr>
          <p:cNvPr id="423" name="Google Shape;423;p56"/>
          <p:cNvSpPr txBox="1"/>
          <p:nvPr/>
        </p:nvSpPr>
        <p:spPr>
          <a:xfrm>
            <a:off x="418564" y="6858000"/>
            <a:ext cx="4760622"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u="sng">
                <a:solidFill>
                  <a:schemeClr val="hlink"/>
                </a:solidFill>
                <a:latin typeface="Rockwell"/>
                <a:ea typeface="Rockwell"/>
                <a:cs typeface="Rockwell"/>
                <a:sym typeface="Rockwell"/>
                <a:hlinkClick r:id="rId4"/>
              </a:rPr>
              <a:t>This Photo</a:t>
            </a:r>
            <a:r>
              <a:rPr lang="en-US" sz="900">
                <a:solidFill>
                  <a:schemeClr val="lt1"/>
                </a:solidFill>
                <a:latin typeface="Rockwell"/>
                <a:ea typeface="Rockwell"/>
                <a:cs typeface="Rockwell"/>
                <a:sym typeface="Rockwell"/>
              </a:rPr>
              <a:t> by Unknown Author is licensed under </a:t>
            </a:r>
            <a:r>
              <a:rPr lang="en-US" sz="900" u="sng">
                <a:solidFill>
                  <a:schemeClr val="hlink"/>
                </a:solidFill>
                <a:latin typeface="Rockwell"/>
                <a:ea typeface="Rockwell"/>
                <a:cs typeface="Rockwell"/>
                <a:sym typeface="Rockwell"/>
                <a:hlinkClick r:id="rId5"/>
              </a:rPr>
              <a:t>CC BY-SA</a:t>
            </a:r>
            <a:endParaRPr sz="900">
              <a:solidFill>
                <a:schemeClr val="lt1"/>
              </a:solidFill>
              <a:latin typeface="Rockwell"/>
              <a:ea typeface="Rockwell"/>
              <a:cs typeface="Rockwell"/>
              <a:sym typeface="Rockwell"/>
            </a:endParaRPr>
          </a:p>
        </p:txBody>
      </p:sp>
      <p:sp>
        <p:nvSpPr>
          <p:cNvPr id="424" name="Google Shape;424;p56"/>
          <p:cNvSpPr txBox="1"/>
          <p:nvPr/>
        </p:nvSpPr>
        <p:spPr>
          <a:xfrm>
            <a:off x="5565228" y="1744718"/>
            <a:ext cx="6095999" cy="48013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Rockwell"/>
                <a:ea typeface="Rockwell"/>
                <a:cs typeface="Rockwell"/>
                <a:sym typeface="Rockwell"/>
              </a:rPr>
              <a:t>“If you see me holding this no talking _____,</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It means I need it calm,</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To clear my head and think things through,</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No need to be alarmed.</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Please give me time to figure out,</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What I am feeling inside,</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The quiet will help me think it through,</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The stick will be my guide.”</a:t>
            </a:r>
            <a:endParaRPr/>
          </a:p>
          <a:p>
            <a:pPr marL="285750" marR="0" lvl="0" indent="-171450" algn="l" rtl="0">
              <a:spcBef>
                <a:spcPts val="0"/>
              </a:spcBef>
              <a:spcAft>
                <a:spcPts val="0"/>
              </a:spcAft>
              <a:buClr>
                <a:schemeClr val="lt1"/>
              </a:buClr>
              <a:buSzPts val="1800"/>
              <a:buFont typeface="Arial"/>
              <a:buNone/>
            </a:pPr>
            <a:endParaRPr sz="1800">
              <a:solidFill>
                <a:schemeClr val="lt1"/>
              </a:solidFill>
              <a:latin typeface="Rockwell"/>
              <a:ea typeface="Rockwell"/>
              <a:cs typeface="Rockwell"/>
              <a:sym typeface="Rockwell"/>
            </a:endParaRPr>
          </a:p>
          <a:p>
            <a:pPr marL="285750" marR="0" lvl="0" indent="-171450" algn="l" rtl="0">
              <a:spcBef>
                <a:spcPts val="0"/>
              </a:spcBef>
              <a:spcAft>
                <a:spcPts val="0"/>
              </a:spcAft>
              <a:buClr>
                <a:schemeClr val="lt1"/>
              </a:buClr>
              <a:buSzPts val="1800"/>
              <a:buFont typeface="Arial"/>
              <a:buNone/>
            </a:pPr>
            <a:endParaRPr sz="1800">
              <a:solidFill>
                <a:schemeClr val="lt1"/>
              </a:solidFill>
              <a:latin typeface="Rockwell"/>
              <a:ea typeface="Rockwell"/>
              <a:cs typeface="Rockwell"/>
              <a:sym typeface="Rockwell"/>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Adaptable to light saber, wand, ball, whichever medium will connect with the client</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Called the “Calm Down _____” or “No Talking _____”</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Can be used at home, placed in plan at school, or when at other social places</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Rockwell"/>
                <a:ea typeface="Rockwell"/>
                <a:cs typeface="Rockwell"/>
                <a:sym typeface="Rockwell"/>
              </a:rPr>
              <a:t>Easily manipulated on size due to where it will be utilized</a:t>
            </a:r>
            <a:endParaRPr/>
          </a:p>
        </p:txBody>
      </p:sp>
      <p:sp>
        <p:nvSpPr>
          <p:cNvPr id="425" name="Google Shape;425;p56"/>
          <p:cNvSpPr/>
          <p:nvPr/>
        </p:nvSpPr>
        <p:spPr>
          <a:xfrm>
            <a:off x="4782233" y="408066"/>
            <a:ext cx="694728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a:solidFill>
                  <a:srgbClr val="ECF6FE"/>
                </a:solidFill>
                <a:latin typeface="Rockwell"/>
                <a:ea typeface="Rockwell"/>
                <a:cs typeface="Rockwell"/>
                <a:sym typeface="Rockwell"/>
              </a:rPr>
              <a:t>No Talk Calm Down</a:t>
            </a:r>
            <a:endParaRPr sz="4800" b="1" cap="none" dirty="0">
              <a:solidFill>
                <a:srgbClr val="ECF6FE"/>
              </a:solidFill>
              <a:latin typeface="Rockwell"/>
              <a:ea typeface="Rockwell"/>
              <a:cs typeface="Rockwell"/>
              <a:sym typeface="Rockwe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9"/>
        <p:cNvGrpSpPr/>
        <p:nvPr/>
      </p:nvGrpSpPr>
      <p:grpSpPr>
        <a:xfrm>
          <a:off x="0" y="0"/>
          <a:ext cx="0" cy="0"/>
          <a:chOff x="0" y="0"/>
          <a:chExt cx="0" cy="0"/>
        </a:xfrm>
      </p:grpSpPr>
      <p:pic>
        <p:nvPicPr>
          <p:cNvPr id="430" name="Google Shape;430;p57" descr="In Star Wars we have the Jedi and the Sith...both use the force, just opposite sides of it. However, with their similarities, comes their differences in how they harness their powers. Today we'll examine the meditation differences of Jedi and Sith in legends and canon. We'll cover Qui-Gon Jinn, Darth Vader, Anakin Skywalker, Palpatine, Luke Skywalker, Darth Maul and many more. I hope you enjoy today's video!&#10;&#10;The Last Jedi trailer should be dropping in a few days! Stay tuned for the breakdown! I hope we see more of Luke Skywalker and Snoke!&#10;&#10;Have an awesome day everyone, and as always, may the force be with YOU!!&#10;&#10;LIVE CHAT/FORUMS/WEBSITE - https://www.StarWarsTheory.com&#10;&#10;Facebook - https://www.facebook.com/starwarstheoryToos/&#10;&#10;Twitter - https://twitter.com/SWTheory66&#10;&#10;Instagram - https://www.instagram.com/star.wars.theory/?hl=en&#10;&#10;Gaming Channel - https://www.youtube.com/channel/UCMI5ojH8j_CqftUjCjfgd-A&#10;&#10;Patreon - https://www.patreon.com/StarWarsTheory&#10;&#10;Hats -https://shop.spreadshirt.com/SWTheory&#10;&#10;*************************************&#10;&#10;Darth Vader ANNIHILATES Clone Troopers After Order 66 &#10;https://www.youtube.com/watch?v=BV2N-RUOajo&#10;&#10;How Darth Vader Went to the Jedi Council’s Secret Prison&#10;https://www.youtube.com/watch?v=13_CYZMt-y8&amp;t=15s&#10;&#10;Why Didn't Obi-Wan Remember R2-D2? - https://www.youtube.com/watch?v=CoLZ6xzLjuY&amp;t=2s&#10;&#10;How Darth Vader Found Out The Jedi Council's BIGGEST Secret  - https://youtu.be/2bFPYAC4xUA&#10;&#10;How Darth Vader Saved Palpatine From Death &#10;https://www.youtube.com/watch?v=_QLCGUc55XA&#10; &#10;ALL of Darth Vader’s Injuries and His Thoughts About Them&#10;https://www.youtube.com/watch?v=BjT4M...&#10;&#10;What if Anakin WAS Granted the Rank of Master - &#10;https://www.youtube.com/watch?v=JiL_w...&#10;&#10;Anakin's Thoughts While Being Burned on Mustafar and Turning Into Darth Vader -  &#10;https://www.youtube.com/watch?v=GydVi... &#10;&#10;8 Jedi Master Who Became Sith Lords - &#10;https://www.youtube.com/watch?v=6RRc7...&#10;&#10;How Did Anakin Kill All Jedi at the Temple During Order 66? Revenge of the Sith -Star Wars Explained &#10;https://www.youtube.com/watch?v=nkD2P...&#10;&#10;What if Order 66 Failed? Star Wars Theory &#10;https://youtu.be/Vt4lFLRsK9w&#10; &#10;&#10;THANK YOU LUCAS KING &#10;Music - Lucas King - https://www.youtube.com/user/LucasKingPiano" title="JEDI Meditation Vs SITH Meditation (In-Depth) - Star Wars Explained">
            <a:hlinkClick r:id="rId4"/>
          </p:cNvPr>
          <p:cNvPicPr preferRelativeResize="0"/>
          <p:nvPr/>
        </p:nvPicPr>
        <p:blipFill>
          <a:blip r:embed="rId5">
            <a:alphaModFix/>
          </a:blip>
          <a:stretch>
            <a:fillRect/>
          </a:stretch>
        </p:blipFill>
        <p:spPr>
          <a:xfrm>
            <a:off x="2032600" y="1189825"/>
            <a:ext cx="7750375" cy="4808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8"/>
          <p:cNvSpPr txBox="1">
            <a:spLocks noGrp="1"/>
          </p:cNvSpPr>
          <p:nvPr>
            <p:ph type="title"/>
          </p:nvPr>
        </p:nvSpPr>
        <p:spPr>
          <a:xfrm>
            <a:off x="917225" y="609600"/>
            <a:ext cx="5929800" cy="481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Jump Into The Picture</a:t>
            </a:r>
            <a:endParaRPr/>
          </a:p>
        </p:txBody>
      </p:sp>
      <p:sp>
        <p:nvSpPr>
          <p:cNvPr id="436" name="Google Shape;436;p58"/>
          <p:cNvSpPr>
            <a:spLocks noGrp="1"/>
          </p:cNvSpPr>
          <p:nvPr>
            <p:ph type="pic" idx="2"/>
          </p:nvPr>
        </p:nvSpPr>
        <p:spPr>
          <a:xfrm>
            <a:off x="7424804" y="758881"/>
            <a:ext cx="3255300" cy="4883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sp>
        <p:nvSpPr>
          <p:cNvPr id="437" name="Google Shape;437;p58"/>
          <p:cNvSpPr txBox="1">
            <a:spLocks noGrp="1"/>
          </p:cNvSpPr>
          <p:nvPr>
            <p:ph type="body" idx="1"/>
          </p:nvPr>
        </p:nvSpPr>
        <p:spPr>
          <a:xfrm>
            <a:off x="913800" y="908175"/>
            <a:ext cx="5934900" cy="48831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a:t>Provide pictures of different travel, family, places type magazines. You and the client each chose a picture that makes them feel nice, comfortable, happy, and/or calm when looking at it. </a:t>
            </a:r>
            <a:endParaRPr/>
          </a:p>
          <a:p>
            <a:pPr marL="457200" lvl="0" indent="-342900" algn="l" rtl="0">
              <a:spcBef>
                <a:spcPts val="0"/>
              </a:spcBef>
              <a:spcAft>
                <a:spcPts val="0"/>
              </a:spcAft>
              <a:buSzPts val="1800"/>
              <a:buAutoNum type="arabicPeriod"/>
            </a:pPr>
            <a:r>
              <a:rPr lang="en-US"/>
              <a:t>You are going to count to three and at three we are going to pretend we jump into the picture together. (The counselor should demonstrate first)</a:t>
            </a:r>
            <a:endParaRPr/>
          </a:p>
          <a:p>
            <a:pPr marL="457200" lvl="0" indent="-342900" algn="l" rtl="0">
              <a:spcBef>
                <a:spcPts val="0"/>
              </a:spcBef>
              <a:spcAft>
                <a:spcPts val="0"/>
              </a:spcAft>
              <a:buSzPts val="1800"/>
              <a:buAutoNum type="arabicPeriod"/>
            </a:pPr>
            <a:r>
              <a:rPr lang="en-US"/>
              <a:t>Once I am finished, we will count to three and jump out of the picture. Then we can process how we feel.</a:t>
            </a:r>
            <a:endParaRPr/>
          </a:p>
          <a:p>
            <a:pPr marL="457200" lvl="0" indent="-342900" algn="l" rtl="0">
              <a:spcBef>
                <a:spcPts val="0"/>
              </a:spcBef>
              <a:spcAft>
                <a:spcPts val="0"/>
              </a:spcAft>
              <a:buSzPts val="1800"/>
              <a:buAutoNum type="arabicPeriod"/>
            </a:pPr>
            <a:r>
              <a:rPr lang="en-US"/>
              <a:t>Page 157-158 Regulation book for example </a:t>
            </a:r>
            <a:endParaRPr/>
          </a:p>
          <a:p>
            <a:pPr marL="457200" lvl="0" indent="-342900" algn="l" rtl="0">
              <a:spcBef>
                <a:spcPts val="0"/>
              </a:spcBef>
              <a:spcAft>
                <a:spcPts val="0"/>
              </a:spcAft>
              <a:buSzPts val="1800"/>
              <a:buAutoNum type="arabicPeriod"/>
            </a:pPr>
            <a:r>
              <a:rPr lang="en-US"/>
              <a:t>Can add the photo to a sensory bag, can become a “base of operation” for the client. Incorporate different superhero, movie, and other places as their pictures. </a:t>
            </a:r>
            <a:endParaRPr/>
          </a:p>
          <a:p>
            <a:pPr marL="457200" lvl="0" indent="-342900" algn="l" rtl="0">
              <a:spcBef>
                <a:spcPts val="0"/>
              </a:spcBef>
              <a:spcAft>
                <a:spcPts val="0"/>
              </a:spcAft>
              <a:buSzPts val="1800"/>
              <a:buAutoNum type="arabicPeriod"/>
            </a:pPr>
            <a:r>
              <a:rPr lang="en-US"/>
              <a:t>Also promotes connection to the five sesnse </a:t>
            </a:r>
            <a:endParaRPr/>
          </a:p>
        </p:txBody>
      </p:sp>
      <p:pic>
        <p:nvPicPr>
          <p:cNvPr id="438" name="Google Shape;438;p58"/>
          <p:cNvPicPr preferRelativeResize="0"/>
          <p:nvPr/>
        </p:nvPicPr>
        <p:blipFill>
          <a:blip r:embed="rId3">
            <a:alphaModFix/>
          </a:blip>
          <a:stretch>
            <a:fillRect/>
          </a:stretch>
        </p:blipFill>
        <p:spPr>
          <a:xfrm>
            <a:off x="7309125" y="677525"/>
            <a:ext cx="3814704" cy="55029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9"/>
          <p:cNvSpPr txBox="1">
            <a:spLocks noGrp="1"/>
          </p:cNvSpPr>
          <p:nvPr>
            <p:ph type="title"/>
          </p:nvPr>
        </p:nvSpPr>
        <p:spPr>
          <a:xfrm>
            <a:off x="913795" y="609600"/>
            <a:ext cx="10353900" cy="1326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Theme Song Zone</a:t>
            </a:r>
            <a:endParaRPr/>
          </a:p>
        </p:txBody>
      </p:sp>
      <p:sp>
        <p:nvSpPr>
          <p:cNvPr id="444" name="Google Shape;444;p59"/>
          <p:cNvSpPr txBox="1">
            <a:spLocks noGrp="1"/>
          </p:cNvSpPr>
          <p:nvPr>
            <p:ph type="body" idx="1"/>
          </p:nvPr>
        </p:nvSpPr>
        <p:spPr>
          <a:xfrm>
            <a:off x="913800" y="1686400"/>
            <a:ext cx="4988700" cy="4665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Encourage student to find a song that brings positive emotions from them</a:t>
            </a:r>
            <a:endParaRPr/>
          </a:p>
          <a:p>
            <a:pPr marL="457200" lvl="0" indent="-342900" algn="l" rtl="0">
              <a:spcBef>
                <a:spcPts val="0"/>
              </a:spcBef>
              <a:spcAft>
                <a:spcPts val="0"/>
              </a:spcAft>
              <a:buSzPts val="1800"/>
              <a:buChar char="-"/>
            </a:pPr>
            <a:r>
              <a:rPr lang="en-US"/>
              <a:t>A singer they relate to or lyrics that speak to them in this moment</a:t>
            </a:r>
            <a:endParaRPr/>
          </a:p>
          <a:p>
            <a:pPr marL="457200" lvl="0" indent="-342900" algn="l" rtl="0">
              <a:spcBef>
                <a:spcPts val="0"/>
              </a:spcBef>
              <a:spcAft>
                <a:spcPts val="0"/>
              </a:spcAft>
              <a:buSzPts val="1800"/>
              <a:buChar char="-"/>
            </a:pPr>
            <a:r>
              <a:rPr lang="en-US"/>
              <a:t>Listen to song on a louder volume or with headphones on</a:t>
            </a:r>
            <a:endParaRPr/>
          </a:p>
          <a:p>
            <a:pPr marL="457200" lvl="0" indent="-342900" algn="l" rtl="0">
              <a:spcBef>
                <a:spcPts val="0"/>
              </a:spcBef>
              <a:spcAft>
                <a:spcPts val="0"/>
              </a:spcAft>
              <a:buSzPts val="1800"/>
              <a:buChar char="-"/>
            </a:pPr>
            <a:r>
              <a:rPr lang="en-US"/>
              <a:t>Encourage student to shut their eyes and just enjoy the moment with the song</a:t>
            </a:r>
            <a:endParaRPr/>
          </a:p>
          <a:p>
            <a:pPr marL="457200" lvl="0" indent="-342900" algn="l" rtl="0">
              <a:spcBef>
                <a:spcPts val="0"/>
              </a:spcBef>
              <a:spcAft>
                <a:spcPts val="0"/>
              </a:spcAft>
              <a:buSzPts val="1800"/>
              <a:buChar char="-"/>
            </a:pPr>
            <a:r>
              <a:rPr lang="en-US"/>
              <a:t>Process how their body, mind, and overall feel after listening to the song </a:t>
            </a:r>
            <a:endParaRPr/>
          </a:p>
        </p:txBody>
      </p:sp>
      <p:pic>
        <p:nvPicPr>
          <p:cNvPr id="445" name="Google Shape;445;p59" descr="“CHROMATICA”&#10;THE SIXTH ALBUM BY LADY GAGA&#10;OUT NOW&#10;http://smarturl.it/Chromatica&#10;&#10;&quot;RAIN ON ME”&#10;THE NEW SINGLE FROM LADY GAGA WITH ARIANA GRANDE&#10;OUT NOW&#10;http://smarturl.it/RainOnMeChromatica&#10;&#10;DIRECTED BY ROBERT RODRIGUEZ&#10;&#10;SHOP THE OFFICIAL CHROMATICA COLLECTION: http://smarturl.it/GagaStore&#10;&#10;FOLLOW LADY GAGA:&#10;Facebook: http://gaga.lk/facebook&#10;Instagram: http://gaga.lk/Instagram&#10;Snapchat: http://gaga.lk/Snapchat&#10;Twitter: http://gaga.lk/Twitter&#10;Website: http://www.ladygaga.com/&#10;Official Store: http://gaga.lk/GagaStore&#10;Email List: http://gaga.lk/News&#10;&#10;FOLLOW ARIANA GRANDE:&#10;Facebook: http://ArianaGrande.lnk.to/FacebookYT&#10;Instagram: http://ArianaGrande.lnk.to/InstagramYT&#10;Twitter: http://ArianaGrande.lnk.to/TwitterYT&#10;Website: http://ArianaGrande.lnk.to/WebsiteYT&#10;Official Store: http://ArianaGrande.lnk.to/ShopYT&#10;Email List: http://ArianaGrande.lnk.to/SignUpYT&#10;&#10;Music video by Lady Gaga, Ariana Grande performing Rain On Me. © 2020 Interscope Records" title="Lady Gaga, Ariana Grande - Rain On Me (Official Music Video)">
            <a:hlinkClick r:id="rId3"/>
          </p:cNvPr>
          <p:cNvPicPr preferRelativeResize="0"/>
          <p:nvPr/>
        </p:nvPicPr>
        <p:blipFill>
          <a:blip r:embed="rId4">
            <a:alphaModFix/>
          </a:blip>
          <a:stretch>
            <a:fillRect/>
          </a:stretch>
        </p:blipFill>
        <p:spPr>
          <a:xfrm>
            <a:off x="6054900" y="2088300"/>
            <a:ext cx="4572000" cy="3429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9"/>
        <p:cNvGrpSpPr/>
        <p:nvPr/>
      </p:nvGrpSpPr>
      <p:grpSpPr>
        <a:xfrm>
          <a:off x="0" y="0"/>
          <a:ext cx="0" cy="0"/>
          <a:chOff x="0" y="0"/>
          <a:chExt cx="0" cy="0"/>
        </a:xfrm>
      </p:grpSpPr>
      <p:sp>
        <p:nvSpPr>
          <p:cNvPr id="450" name="Google Shape;450;p60"/>
          <p:cNvSpPr txBox="1">
            <a:spLocks noGrp="1"/>
          </p:cNvSpPr>
          <p:nvPr>
            <p:ph type="title"/>
          </p:nvPr>
        </p:nvSpPr>
        <p:spPr>
          <a:xfrm>
            <a:off x="8154444" y="609600"/>
            <a:ext cx="3113112" cy="132632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900"/>
              <a:buFont typeface="Bookman Old Style"/>
              <a:buNone/>
            </a:pPr>
            <a:r>
              <a:rPr lang="en-US" sz="2900"/>
              <a:t>CAPES AND SHIELDS OF MINDFULNESS </a:t>
            </a:r>
            <a:endParaRPr/>
          </a:p>
        </p:txBody>
      </p:sp>
      <p:pic>
        <p:nvPicPr>
          <p:cNvPr id="451" name="Google Shape;451;p60" descr="A group of people posing for the camera&#10;&#10;Description automatically generated"/>
          <p:cNvPicPr preferRelativeResize="0"/>
          <p:nvPr/>
        </p:nvPicPr>
        <p:blipFill rotWithShape="1">
          <a:blip r:embed="rId4">
            <a:alphaModFix/>
          </a:blip>
          <a:srcRect l="20202" r="16469" b="-1"/>
          <a:stretch/>
        </p:blipFill>
        <p:spPr>
          <a:xfrm>
            <a:off x="20" y="10"/>
            <a:ext cx="7552924" cy="6857990"/>
          </a:xfrm>
          <a:prstGeom prst="rect">
            <a:avLst/>
          </a:prstGeom>
          <a:noFill/>
          <a:ln>
            <a:noFill/>
          </a:ln>
        </p:spPr>
      </p:pic>
      <p:sp>
        <p:nvSpPr>
          <p:cNvPr id="452" name="Google Shape;452;p60"/>
          <p:cNvSpPr txBox="1">
            <a:spLocks noGrp="1"/>
          </p:cNvSpPr>
          <p:nvPr>
            <p:ph type="body" idx="1"/>
          </p:nvPr>
        </p:nvSpPr>
        <p:spPr>
          <a:xfrm>
            <a:off x="8154444" y="2096064"/>
            <a:ext cx="3113112" cy="3695136"/>
          </a:xfrm>
          <a:prstGeom prst="rect">
            <a:avLst/>
          </a:prstGeom>
          <a:noFill/>
          <a:ln>
            <a:noFill/>
          </a:ln>
        </p:spPr>
        <p:txBody>
          <a:bodyPr spcFirstLastPara="1" wrap="square" lIns="91425" tIns="45700" rIns="91425" bIns="45700" anchor="t" anchorCtr="0">
            <a:noAutofit/>
          </a:bodyPr>
          <a:lstStyle/>
          <a:p>
            <a:pPr marL="285750" lvl="0" indent="-228600" algn="l" rtl="0">
              <a:lnSpc>
                <a:spcPct val="110000"/>
              </a:lnSpc>
              <a:spcBef>
                <a:spcPts val="0"/>
              </a:spcBef>
              <a:spcAft>
                <a:spcPts val="0"/>
              </a:spcAft>
              <a:buClr>
                <a:schemeClr val="lt1"/>
              </a:buClr>
              <a:buSzPts val="1100"/>
              <a:buFont typeface="Arial"/>
              <a:buChar char="•"/>
            </a:pPr>
            <a:r>
              <a:rPr lang="en-US" sz="1100"/>
              <a:t>Adaptable to which ever fandom a student is interested in. Have the client explore what they like about that specific superhero or character. How does the client want to be like him?</a:t>
            </a:r>
            <a:endParaRPr/>
          </a:p>
          <a:p>
            <a:pPr marL="285750" lvl="0" indent="-228600" algn="l" rtl="0">
              <a:lnSpc>
                <a:spcPct val="110000"/>
              </a:lnSpc>
              <a:spcBef>
                <a:spcPts val="1000"/>
              </a:spcBef>
              <a:spcAft>
                <a:spcPts val="0"/>
              </a:spcAft>
              <a:buClr>
                <a:schemeClr val="lt1"/>
              </a:buClr>
              <a:buSzPts val="1100"/>
              <a:buFont typeface="Arial"/>
              <a:buChar char="•"/>
            </a:pPr>
            <a:r>
              <a:rPr lang="en-US" sz="1100"/>
              <a:t>Get a shield or cape from craft store.</a:t>
            </a:r>
            <a:endParaRPr/>
          </a:p>
          <a:p>
            <a:pPr marL="285750" lvl="0" indent="-228600" algn="l" rtl="0">
              <a:lnSpc>
                <a:spcPct val="110000"/>
              </a:lnSpc>
              <a:spcBef>
                <a:spcPts val="1000"/>
              </a:spcBef>
              <a:spcAft>
                <a:spcPts val="0"/>
              </a:spcAft>
              <a:buClr>
                <a:schemeClr val="lt1"/>
              </a:buClr>
              <a:buSzPts val="1100"/>
              <a:buFont typeface="Arial"/>
              <a:buChar char="•"/>
            </a:pPr>
            <a:r>
              <a:rPr lang="en-US" sz="1100"/>
              <a:t>Allow client to make small reminders of coping skills and decorate the cape or shield. Wear and practice during session.</a:t>
            </a:r>
            <a:endParaRPr/>
          </a:p>
          <a:p>
            <a:pPr marL="285750" lvl="0" indent="-228600" algn="l" rtl="0">
              <a:lnSpc>
                <a:spcPct val="110000"/>
              </a:lnSpc>
              <a:spcBef>
                <a:spcPts val="1000"/>
              </a:spcBef>
              <a:spcAft>
                <a:spcPts val="0"/>
              </a:spcAft>
              <a:buClr>
                <a:schemeClr val="lt1"/>
              </a:buClr>
              <a:buSzPts val="1100"/>
              <a:buFont typeface="Arial"/>
              <a:buChar char="•"/>
            </a:pPr>
            <a:r>
              <a:rPr lang="en-US" sz="1100"/>
              <a:t>Call it their “invisibility” super power to carry these sentiments with them outside of the counseling session.</a:t>
            </a:r>
            <a:endParaRPr/>
          </a:p>
        </p:txBody>
      </p:sp>
      <p:cxnSp>
        <p:nvCxnSpPr>
          <p:cNvPr id="453" name="Google Shape;453;p60"/>
          <p:cNvCxnSpPr/>
          <p:nvPr/>
        </p:nvCxnSpPr>
        <p:spPr>
          <a:xfrm>
            <a:off x="7592090" y="45720"/>
            <a:ext cx="0" cy="6766560"/>
          </a:xfrm>
          <a:prstGeom prst="straightConnector1">
            <a:avLst/>
          </a:prstGeom>
          <a:noFill/>
          <a:ln w="190500" cap="sq" cmpd="sng">
            <a:solidFill>
              <a:srgbClr val="FFFFFF"/>
            </a:solidFill>
            <a:prstDash val="solid"/>
            <a:miter lim="800000"/>
            <a:headEnd type="none" w="sm" len="sm"/>
            <a:tailEnd type="none" w="sm" len="sm"/>
          </a:ln>
        </p:spPr>
      </p:cxnSp>
      <p:sp>
        <p:nvSpPr>
          <p:cNvPr id="454" name="Google Shape;454;p60"/>
          <p:cNvSpPr txBox="1"/>
          <p:nvPr/>
        </p:nvSpPr>
        <p:spPr>
          <a:xfrm>
            <a:off x="4748971" y="6657945"/>
            <a:ext cx="2803973"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u="sng">
                <a:solidFill>
                  <a:schemeClr val="hlink"/>
                </a:solidFill>
                <a:latin typeface="Rockwell"/>
                <a:ea typeface="Rockwell"/>
                <a:cs typeface="Rockwell"/>
                <a:sym typeface="Rockwell"/>
                <a:hlinkClick r:id="rId5"/>
              </a:rPr>
              <a:t>This Photo</a:t>
            </a:r>
            <a:r>
              <a:rPr lang="en-US" sz="700">
                <a:solidFill>
                  <a:srgbClr val="FFFFFF"/>
                </a:solidFill>
                <a:latin typeface="Rockwell"/>
                <a:ea typeface="Rockwell"/>
                <a:cs typeface="Rockwell"/>
                <a:sym typeface="Rockwell"/>
              </a:rPr>
              <a:t> by Unknown Author is licensed under </a:t>
            </a:r>
            <a:r>
              <a:rPr lang="en-US" sz="700" u="sng">
                <a:solidFill>
                  <a:schemeClr val="hlink"/>
                </a:solidFill>
                <a:latin typeface="Rockwell"/>
                <a:ea typeface="Rockwell"/>
                <a:cs typeface="Rockwell"/>
                <a:sym typeface="Rockwell"/>
                <a:hlinkClick r:id="rId6"/>
              </a:rPr>
              <a:t>CC BY-NC-ND</a:t>
            </a:r>
            <a:endParaRPr sz="700">
              <a:solidFill>
                <a:srgbClr val="FFFFFF"/>
              </a:solidFill>
              <a:latin typeface="Rockwell"/>
              <a:ea typeface="Rockwell"/>
              <a:cs typeface="Rockwell"/>
              <a:sym typeface="Rockwe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1"/>
          <p:cNvSpPr txBox="1">
            <a:spLocks noGrp="1"/>
          </p:cNvSpPr>
          <p:nvPr>
            <p:ph type="title"/>
          </p:nvPr>
        </p:nvSpPr>
        <p:spPr>
          <a:xfrm>
            <a:off x="1229250" y="657226"/>
            <a:ext cx="9733500" cy="10614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Create Your Base</a:t>
            </a:r>
            <a:endParaRPr/>
          </a:p>
        </p:txBody>
      </p:sp>
      <p:sp>
        <p:nvSpPr>
          <p:cNvPr id="460" name="Google Shape;460;p61"/>
          <p:cNvSpPr txBox="1">
            <a:spLocks noGrp="1"/>
          </p:cNvSpPr>
          <p:nvPr>
            <p:ph type="body" idx="1"/>
          </p:nvPr>
        </p:nvSpPr>
        <p:spPr>
          <a:xfrm>
            <a:off x="1229250" y="1718625"/>
            <a:ext cx="4224000" cy="44619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a:t>Creating a client’s safe space</a:t>
            </a:r>
            <a:endParaRPr/>
          </a:p>
          <a:p>
            <a:pPr marL="457200" lvl="0" indent="-381000" algn="l" rtl="0">
              <a:spcBef>
                <a:spcPts val="0"/>
              </a:spcBef>
              <a:spcAft>
                <a:spcPts val="0"/>
              </a:spcAft>
              <a:buSzPts val="2400"/>
              <a:buChar char="●"/>
            </a:pPr>
            <a:r>
              <a:rPr lang="en-US"/>
              <a:t>Should be reflective of things that assist client in coping skills and promote positive emotions</a:t>
            </a:r>
            <a:endParaRPr/>
          </a:p>
          <a:p>
            <a:pPr marL="457200" lvl="0" indent="-381000" algn="l" rtl="0">
              <a:spcBef>
                <a:spcPts val="0"/>
              </a:spcBef>
              <a:spcAft>
                <a:spcPts val="0"/>
              </a:spcAft>
              <a:buSzPts val="2400"/>
              <a:buChar char="●"/>
            </a:pPr>
            <a:r>
              <a:rPr lang="en-US"/>
              <a:t>Can be called “lair, homebase, fort, common room”</a:t>
            </a:r>
            <a:endParaRPr/>
          </a:p>
        </p:txBody>
      </p:sp>
      <p:pic>
        <p:nvPicPr>
          <p:cNvPr id="461" name="Google Shape;461;p61"/>
          <p:cNvPicPr preferRelativeResize="0"/>
          <p:nvPr/>
        </p:nvPicPr>
        <p:blipFill>
          <a:blip r:embed="rId3">
            <a:alphaModFix/>
          </a:blip>
          <a:stretch>
            <a:fillRect/>
          </a:stretch>
        </p:blipFill>
        <p:spPr>
          <a:xfrm>
            <a:off x="6048274" y="1804925"/>
            <a:ext cx="5032877" cy="42892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2"/>
        <p:cNvGrpSpPr/>
        <p:nvPr/>
      </p:nvGrpSpPr>
      <p:grpSpPr>
        <a:xfrm>
          <a:off x="0" y="0"/>
          <a:ext cx="0" cy="0"/>
          <a:chOff x="0" y="0"/>
          <a:chExt cx="0" cy="0"/>
        </a:xfrm>
      </p:grpSpPr>
      <p:sp>
        <p:nvSpPr>
          <p:cNvPr id="473" name="Google Shape;473;p63"/>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474" name="Google Shape;474;p63"/>
          <p:cNvSpPr txBox="1">
            <a:spLocks noGrp="1"/>
          </p:cNvSpPr>
          <p:nvPr>
            <p:ph type="title"/>
          </p:nvPr>
        </p:nvSpPr>
        <p:spPr>
          <a:xfrm>
            <a:off x="913794" y="4217161"/>
            <a:ext cx="10364412" cy="126490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959"/>
              <a:buFont typeface="Bookman Old Style"/>
              <a:buNone/>
            </a:pPr>
            <a:r>
              <a:rPr lang="en-US" sz="3959"/>
              <a:t>WHAT KIND OF MASTER ARE YOU?</a:t>
            </a:r>
            <a:endParaRPr/>
          </a:p>
        </p:txBody>
      </p:sp>
      <p:pic>
        <p:nvPicPr>
          <p:cNvPr id="475" name="Google Shape;475;p63" descr="A screen shot of a person&#10;&#10;Description automatically generated"/>
          <p:cNvPicPr preferRelativeResize="0"/>
          <p:nvPr/>
        </p:nvPicPr>
        <p:blipFill rotWithShape="1">
          <a:blip r:embed="rId4">
            <a:alphaModFix/>
          </a:blip>
          <a:srcRect t="13332" b="20957"/>
          <a:stretch/>
        </p:blipFill>
        <p:spPr>
          <a:xfrm>
            <a:off x="917762" y="1318225"/>
            <a:ext cx="2463293" cy="2224954"/>
          </a:xfrm>
          <a:prstGeom prst="rect">
            <a:avLst/>
          </a:prstGeom>
          <a:noFill/>
          <a:ln>
            <a:noFill/>
          </a:ln>
        </p:spPr>
      </p:pic>
      <p:pic>
        <p:nvPicPr>
          <p:cNvPr id="476" name="Google Shape;476;p63"/>
          <p:cNvPicPr preferRelativeResize="0"/>
          <p:nvPr/>
        </p:nvPicPr>
        <p:blipFill rotWithShape="1">
          <a:blip r:embed="rId5">
            <a:alphaModFix/>
          </a:blip>
          <a:srcRect t="9382" r="-4" b="19499"/>
          <a:stretch/>
        </p:blipFill>
        <p:spPr>
          <a:xfrm>
            <a:off x="3542088" y="1799769"/>
            <a:ext cx="2468880" cy="1259749"/>
          </a:xfrm>
          <a:prstGeom prst="rect">
            <a:avLst/>
          </a:prstGeom>
          <a:noFill/>
          <a:ln>
            <a:noFill/>
          </a:ln>
        </p:spPr>
      </p:pic>
      <p:pic>
        <p:nvPicPr>
          <p:cNvPr id="477" name="Google Shape;477;p63" descr="A picture containing table, cake, bird, decorated&#10;&#10;Description automatically generated"/>
          <p:cNvPicPr preferRelativeResize="0"/>
          <p:nvPr/>
        </p:nvPicPr>
        <p:blipFill rotWithShape="1">
          <a:blip r:embed="rId6">
            <a:alphaModFix/>
          </a:blip>
          <a:srcRect t="13277" r="-4" b="18694"/>
          <a:stretch/>
        </p:blipFill>
        <p:spPr>
          <a:xfrm>
            <a:off x="6172001" y="1800249"/>
            <a:ext cx="2467261" cy="1258789"/>
          </a:xfrm>
          <a:prstGeom prst="rect">
            <a:avLst/>
          </a:prstGeom>
          <a:noFill/>
          <a:ln>
            <a:noFill/>
          </a:ln>
        </p:spPr>
      </p:pic>
      <p:pic>
        <p:nvPicPr>
          <p:cNvPr id="478" name="Google Shape;478;p63" descr="A dog looking at the camera&#10;&#10;Description automatically generated"/>
          <p:cNvPicPr preferRelativeResize="0"/>
          <p:nvPr/>
        </p:nvPicPr>
        <p:blipFill rotWithShape="1">
          <a:blip r:embed="rId7">
            <a:alphaModFix/>
          </a:blip>
          <a:srcRect t="16041" r="1" b="23422"/>
          <a:stretch/>
        </p:blipFill>
        <p:spPr>
          <a:xfrm>
            <a:off x="8800296" y="1800903"/>
            <a:ext cx="2467260" cy="1259598"/>
          </a:xfrm>
          <a:prstGeom prst="rect">
            <a:avLst/>
          </a:prstGeom>
          <a:noFill/>
          <a:ln>
            <a:noFill/>
          </a:ln>
        </p:spPr>
      </p:pic>
      <p:sp>
        <p:nvSpPr>
          <p:cNvPr id="479" name="Google Shape;479;p63"/>
          <p:cNvSpPr txBox="1"/>
          <p:nvPr/>
        </p:nvSpPr>
        <p:spPr>
          <a:xfrm>
            <a:off x="3939027" y="6870700"/>
            <a:ext cx="2803973"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u="sng">
                <a:solidFill>
                  <a:schemeClr val="hlink"/>
                </a:solidFill>
                <a:latin typeface="Rockwell"/>
                <a:ea typeface="Rockwell"/>
                <a:cs typeface="Rockwell"/>
                <a:sym typeface="Rockwell"/>
                <a:hlinkClick r:id="rId8"/>
              </a:rPr>
              <a:t>This Photo</a:t>
            </a:r>
            <a:r>
              <a:rPr lang="en-US" sz="700">
                <a:solidFill>
                  <a:srgbClr val="FFFFFF"/>
                </a:solidFill>
                <a:latin typeface="Rockwell"/>
                <a:ea typeface="Rockwell"/>
                <a:cs typeface="Rockwell"/>
                <a:sym typeface="Rockwell"/>
              </a:rPr>
              <a:t> by Unknown Author is licensed under </a:t>
            </a:r>
            <a:r>
              <a:rPr lang="en-US" sz="700" u="sng">
                <a:solidFill>
                  <a:schemeClr val="hlink"/>
                </a:solidFill>
                <a:latin typeface="Rockwell"/>
                <a:ea typeface="Rockwell"/>
                <a:cs typeface="Rockwell"/>
                <a:sym typeface="Rockwell"/>
                <a:hlinkClick r:id="rId9"/>
              </a:rPr>
              <a:t>CC BY-NC-ND</a:t>
            </a:r>
            <a:endParaRPr sz="700">
              <a:solidFill>
                <a:srgbClr val="FFFFFF"/>
              </a:solidFill>
              <a:latin typeface="Rockwell"/>
              <a:ea typeface="Rockwell"/>
              <a:cs typeface="Rockwell"/>
              <a:sym typeface="Rockwell"/>
            </a:endParaRPr>
          </a:p>
        </p:txBody>
      </p:sp>
      <p:sp>
        <p:nvSpPr>
          <p:cNvPr id="480" name="Google Shape;480;p63"/>
          <p:cNvSpPr txBox="1"/>
          <p:nvPr/>
        </p:nvSpPr>
        <p:spPr>
          <a:xfrm>
            <a:off x="1122354" y="6870700"/>
            <a:ext cx="2803973"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u="sng">
                <a:solidFill>
                  <a:schemeClr val="hlink"/>
                </a:solidFill>
                <a:latin typeface="Rockwell"/>
                <a:ea typeface="Rockwell"/>
                <a:cs typeface="Rockwell"/>
                <a:sym typeface="Rockwell"/>
                <a:hlinkClick r:id="rId10"/>
              </a:rPr>
              <a:t>This Photo</a:t>
            </a:r>
            <a:r>
              <a:rPr lang="en-US" sz="700">
                <a:solidFill>
                  <a:srgbClr val="FFFFFF"/>
                </a:solidFill>
                <a:latin typeface="Rockwell"/>
                <a:ea typeface="Rockwell"/>
                <a:cs typeface="Rockwell"/>
                <a:sym typeface="Rockwell"/>
              </a:rPr>
              <a:t> by Unknown Author is licensed under </a:t>
            </a:r>
            <a:r>
              <a:rPr lang="en-US" sz="700" u="sng">
                <a:solidFill>
                  <a:schemeClr val="hlink"/>
                </a:solidFill>
                <a:latin typeface="Rockwell"/>
                <a:ea typeface="Rockwell"/>
                <a:cs typeface="Rockwell"/>
                <a:sym typeface="Rockwell"/>
                <a:hlinkClick r:id="rId9"/>
              </a:rPr>
              <a:t>CC BY-NC-ND</a:t>
            </a:r>
            <a:endParaRPr sz="700">
              <a:solidFill>
                <a:srgbClr val="FFFFFF"/>
              </a:solidFill>
              <a:latin typeface="Rockwell"/>
              <a:ea typeface="Rockwell"/>
              <a:cs typeface="Rockwell"/>
              <a:sym typeface="Rockwell"/>
            </a:endParaRPr>
          </a:p>
        </p:txBody>
      </p:sp>
      <p:sp>
        <p:nvSpPr>
          <p:cNvPr id="481" name="Google Shape;481;p63"/>
          <p:cNvSpPr txBox="1"/>
          <p:nvPr/>
        </p:nvSpPr>
        <p:spPr>
          <a:xfrm>
            <a:off x="6755700" y="6870700"/>
            <a:ext cx="2619627"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u="sng">
                <a:solidFill>
                  <a:schemeClr val="hlink"/>
                </a:solidFill>
                <a:latin typeface="Rockwell"/>
                <a:ea typeface="Rockwell"/>
                <a:cs typeface="Rockwell"/>
                <a:sym typeface="Rockwell"/>
                <a:hlinkClick r:id="rId11"/>
              </a:rPr>
              <a:t>This Photo</a:t>
            </a:r>
            <a:r>
              <a:rPr lang="en-US" sz="700">
                <a:solidFill>
                  <a:srgbClr val="FFFFFF"/>
                </a:solidFill>
                <a:latin typeface="Rockwell"/>
                <a:ea typeface="Rockwell"/>
                <a:cs typeface="Rockwell"/>
                <a:sym typeface="Rockwell"/>
              </a:rPr>
              <a:t> by Unknown Author is licensed under </a:t>
            </a:r>
            <a:r>
              <a:rPr lang="en-US" sz="700" u="sng">
                <a:solidFill>
                  <a:schemeClr val="hlink"/>
                </a:solidFill>
                <a:latin typeface="Rockwell"/>
                <a:ea typeface="Rockwell"/>
                <a:cs typeface="Rockwell"/>
                <a:sym typeface="Rockwell"/>
                <a:hlinkClick r:id="rId12"/>
              </a:rPr>
              <a:t>CC BY-SA</a:t>
            </a:r>
            <a:endParaRPr sz="700">
              <a:solidFill>
                <a:srgbClr val="FFFFFF"/>
              </a:solidFill>
              <a:latin typeface="Rockwell"/>
              <a:ea typeface="Rockwell"/>
              <a:cs typeface="Rockwell"/>
              <a:sym typeface="Rockwell"/>
            </a:endParaRPr>
          </a:p>
        </p:txBody>
      </p:sp>
      <p:sp>
        <p:nvSpPr>
          <p:cNvPr id="482" name="Google Shape;482;p63"/>
          <p:cNvSpPr txBox="1"/>
          <p:nvPr/>
        </p:nvSpPr>
        <p:spPr>
          <a:xfrm>
            <a:off x="9388027" y="6870700"/>
            <a:ext cx="2803973"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u="sng">
                <a:solidFill>
                  <a:schemeClr val="hlink"/>
                </a:solidFill>
                <a:latin typeface="Rockwell"/>
                <a:ea typeface="Rockwell"/>
                <a:cs typeface="Rockwell"/>
                <a:sym typeface="Rockwell"/>
                <a:hlinkClick r:id="rId13"/>
              </a:rPr>
              <a:t>This Photo</a:t>
            </a:r>
            <a:r>
              <a:rPr lang="en-US" sz="700">
                <a:solidFill>
                  <a:srgbClr val="FFFFFF"/>
                </a:solidFill>
                <a:latin typeface="Rockwell"/>
                <a:ea typeface="Rockwell"/>
                <a:cs typeface="Rockwell"/>
                <a:sym typeface="Rockwell"/>
              </a:rPr>
              <a:t> by Unknown Author is licensed under </a:t>
            </a:r>
            <a:r>
              <a:rPr lang="en-US" sz="700" u="sng">
                <a:solidFill>
                  <a:schemeClr val="hlink"/>
                </a:solidFill>
                <a:latin typeface="Rockwell"/>
                <a:ea typeface="Rockwell"/>
                <a:cs typeface="Rockwell"/>
                <a:sym typeface="Rockwell"/>
                <a:hlinkClick r:id="rId9"/>
              </a:rPr>
              <a:t>CC BY-NC-ND</a:t>
            </a:r>
            <a:endParaRPr sz="700">
              <a:solidFill>
                <a:srgbClr val="FFFFFF"/>
              </a:solidFill>
              <a:latin typeface="Rockwell"/>
              <a:ea typeface="Rockwell"/>
              <a:cs typeface="Rockwell"/>
              <a:sym typeface="Rockwe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US"/>
              <a:t>TRAINING OBJECTIVES</a:t>
            </a:r>
            <a:endParaRPr/>
          </a:p>
        </p:txBody>
      </p:sp>
      <p:pic>
        <p:nvPicPr>
          <p:cNvPr id="171" name="Google Shape;171;p24" descr="A picture containing green, air, man, jumping&#10;&#10;Description automatically generated"/>
          <p:cNvPicPr preferRelativeResize="0"/>
          <p:nvPr/>
        </p:nvPicPr>
        <p:blipFill rotWithShape="1">
          <a:blip r:embed="rId4">
            <a:alphaModFix/>
          </a:blip>
          <a:srcRect/>
          <a:stretch/>
        </p:blipFill>
        <p:spPr>
          <a:xfrm>
            <a:off x="1017388" y="2857959"/>
            <a:ext cx="4833257" cy="2199131"/>
          </a:xfrm>
          <a:prstGeom prst="rect">
            <a:avLst/>
          </a:prstGeom>
          <a:noFill/>
          <a:ln w="190500" cap="sq" cmpd="sng">
            <a:solidFill>
              <a:srgbClr val="FFFFFF"/>
            </a:solidFill>
            <a:prstDash val="solid"/>
            <a:miter lim="800000"/>
            <a:headEnd type="none" w="sm" len="sm"/>
            <a:tailEnd type="none" w="sm" len="sm"/>
          </a:ln>
          <a:effectLst>
            <a:outerShdw blurRad="54991" dist="17780" dir="5400000" algn="ctr" rotWithShape="0">
              <a:schemeClr val="dk1">
                <a:alpha val="40000"/>
              </a:schemeClr>
            </a:outerShdw>
          </a:effectLst>
        </p:spPr>
      </p:pic>
      <p:sp>
        <p:nvSpPr>
          <p:cNvPr id="172" name="Google Shape;172;p24"/>
          <p:cNvSpPr txBox="1">
            <a:spLocks noGrp="1"/>
          </p:cNvSpPr>
          <p:nvPr>
            <p:ph type="body" idx="1"/>
          </p:nvPr>
        </p:nvSpPr>
        <p:spPr>
          <a:xfrm>
            <a:off x="6250695" y="2096064"/>
            <a:ext cx="5016860" cy="3695136"/>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lt1"/>
              </a:buClr>
              <a:buSzPts val="1600"/>
              <a:buChar char="•"/>
            </a:pPr>
            <a:r>
              <a:rPr lang="en-US" sz="1600"/>
              <a:t>Discuss different theories and how they are incorporated into mindfulness-based practice.</a:t>
            </a:r>
            <a:endParaRPr/>
          </a:p>
          <a:p>
            <a:pPr marL="228600" lvl="0" indent="-127000" algn="l" rtl="0">
              <a:lnSpc>
                <a:spcPct val="110000"/>
              </a:lnSpc>
              <a:spcBef>
                <a:spcPts val="1000"/>
              </a:spcBef>
              <a:spcAft>
                <a:spcPts val="0"/>
              </a:spcAft>
              <a:buClr>
                <a:schemeClr val="lt1"/>
              </a:buClr>
              <a:buSzPts val="1600"/>
              <a:buNone/>
            </a:pPr>
            <a:endParaRPr sz="1600"/>
          </a:p>
          <a:p>
            <a:pPr marL="228600" lvl="0" indent="-228600" algn="l" rtl="0">
              <a:lnSpc>
                <a:spcPct val="110000"/>
              </a:lnSpc>
              <a:spcBef>
                <a:spcPts val="1000"/>
              </a:spcBef>
              <a:spcAft>
                <a:spcPts val="0"/>
              </a:spcAft>
              <a:buClr>
                <a:schemeClr val="lt1"/>
              </a:buClr>
              <a:buSzPts val="1600"/>
              <a:buChar char="•"/>
            </a:pPr>
            <a:r>
              <a:rPr lang="en-US" sz="1600"/>
              <a:t> Discuss the importance of engagement and use of popcultural figures or icons in order to improve participation and interest of the client.</a:t>
            </a:r>
            <a:endParaRPr/>
          </a:p>
          <a:p>
            <a:pPr marL="228600" lvl="0" indent="-127000" algn="l" rtl="0">
              <a:lnSpc>
                <a:spcPct val="110000"/>
              </a:lnSpc>
              <a:spcBef>
                <a:spcPts val="1000"/>
              </a:spcBef>
              <a:spcAft>
                <a:spcPts val="0"/>
              </a:spcAft>
              <a:buClr>
                <a:schemeClr val="lt1"/>
              </a:buClr>
              <a:buSzPts val="1600"/>
              <a:buNone/>
            </a:pPr>
            <a:endParaRPr sz="1600"/>
          </a:p>
          <a:p>
            <a:pPr marL="228600" lvl="0" indent="-228600" algn="l" rtl="0">
              <a:lnSpc>
                <a:spcPct val="110000"/>
              </a:lnSpc>
              <a:spcBef>
                <a:spcPts val="1000"/>
              </a:spcBef>
              <a:spcAft>
                <a:spcPts val="0"/>
              </a:spcAft>
              <a:buClr>
                <a:schemeClr val="lt1"/>
              </a:buClr>
              <a:buSzPts val="1600"/>
              <a:buChar char="•"/>
            </a:pPr>
            <a:r>
              <a:rPr lang="en-US" sz="1600"/>
              <a:t>Learn and practice six different mindfulness-based practices. Attendees will leave with worksheets, directions, and adaptability options for each intervention</a:t>
            </a:r>
            <a:endParaRPr/>
          </a:p>
        </p:txBody>
      </p:sp>
      <p:sp>
        <p:nvSpPr>
          <p:cNvPr id="173" name="Google Shape;173;p24"/>
          <p:cNvSpPr txBox="1"/>
          <p:nvPr/>
        </p:nvSpPr>
        <p:spPr>
          <a:xfrm>
            <a:off x="3046672" y="4857035"/>
            <a:ext cx="2803973"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b="0" i="0" u="sng" strike="noStrike" cap="none">
                <a:solidFill>
                  <a:schemeClr val="hlink"/>
                </a:solidFill>
                <a:latin typeface="Rockwell"/>
                <a:ea typeface="Rockwell"/>
                <a:cs typeface="Rockwell"/>
                <a:sym typeface="Rockwell"/>
                <a:hlinkClick r:id="rId5"/>
              </a:rPr>
              <a:t>This Photo</a:t>
            </a:r>
            <a:r>
              <a:rPr lang="en-US" sz="700" b="0" i="0" u="none" strike="noStrike" cap="none">
                <a:solidFill>
                  <a:srgbClr val="FFFFFF"/>
                </a:solidFill>
                <a:latin typeface="Rockwell"/>
                <a:ea typeface="Rockwell"/>
                <a:cs typeface="Rockwell"/>
                <a:sym typeface="Rockwell"/>
              </a:rPr>
              <a:t> by Unknown Author is licensed under </a:t>
            </a:r>
            <a:r>
              <a:rPr lang="en-US" sz="700" b="0" i="0" u="sng" strike="noStrike" cap="none">
                <a:solidFill>
                  <a:schemeClr val="hlink"/>
                </a:solidFill>
                <a:latin typeface="Rockwell"/>
                <a:ea typeface="Rockwell"/>
                <a:cs typeface="Rockwell"/>
                <a:sym typeface="Rockwell"/>
                <a:hlinkClick r:id="rId6"/>
              </a:rPr>
              <a:t>CC BY-NC-ND</a:t>
            </a:r>
            <a:endParaRPr sz="700" b="0" i="0" u="none" strike="noStrike" cap="none">
              <a:solidFill>
                <a:srgbClr val="FFFFFF"/>
              </a:solidFill>
              <a:latin typeface="Rockwell"/>
              <a:ea typeface="Rockwell"/>
              <a:cs typeface="Rockwell"/>
              <a:sym typeface="Rockwe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6"/>
        <p:cNvGrpSpPr/>
        <p:nvPr/>
      </p:nvGrpSpPr>
      <p:grpSpPr>
        <a:xfrm>
          <a:off x="0" y="0"/>
          <a:ext cx="0" cy="0"/>
          <a:chOff x="0" y="0"/>
          <a:chExt cx="0" cy="0"/>
        </a:xfrm>
      </p:grpSpPr>
      <p:sp>
        <p:nvSpPr>
          <p:cNvPr id="487" name="Google Shape;487;p64"/>
          <p:cNvSpPr txBox="1">
            <a:spLocks noGrp="1"/>
          </p:cNvSpPr>
          <p:nvPr>
            <p:ph type="title"/>
          </p:nvPr>
        </p:nvSpPr>
        <p:spPr>
          <a:xfrm>
            <a:off x="1135775" y="712026"/>
            <a:ext cx="5896500" cy="843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00"/>
              <a:buFont typeface="Bookman Old Style"/>
              <a:buNone/>
            </a:pPr>
            <a:r>
              <a:rPr lang="en-US" sz="4800"/>
              <a:t>RESOURCES</a:t>
            </a:r>
            <a:endParaRPr/>
          </a:p>
        </p:txBody>
      </p:sp>
      <p:pic>
        <p:nvPicPr>
          <p:cNvPr id="488" name="Google Shape;488;p64" descr="A close up of text on a white background&#10;&#10;Description automatically generated"/>
          <p:cNvPicPr preferRelativeResize="0">
            <a:picLocks noGrp="1"/>
          </p:cNvPicPr>
          <p:nvPr>
            <p:ph type="pic" idx="2"/>
          </p:nvPr>
        </p:nvPicPr>
        <p:blipFill rotWithShape="1">
          <a:blip r:embed="rId4">
            <a:alphaModFix/>
          </a:blip>
          <a:srcRect l="8714" r="8713"/>
          <a:stretch/>
        </p:blipFill>
        <p:spPr>
          <a:xfrm>
            <a:off x="8001429" y="1122362"/>
            <a:ext cx="2757381" cy="4135437"/>
          </a:xfrm>
          <a:prstGeom prst="rect">
            <a:avLst/>
          </a:prstGeom>
          <a:noFill/>
          <a:ln w="190500" cap="sq" cmpd="sng">
            <a:solidFill>
              <a:srgbClr val="FFFFFF"/>
            </a:solidFill>
            <a:prstDash val="solid"/>
            <a:miter lim="800000"/>
            <a:headEnd type="none" w="sm" len="sm"/>
            <a:tailEnd type="none" w="sm" len="sm"/>
          </a:ln>
          <a:effectLst>
            <a:outerShdw blurRad="54991" dist="17780" dir="5400000" algn="ctr" rotWithShape="0">
              <a:schemeClr val="dk1">
                <a:alpha val="40000"/>
              </a:schemeClr>
            </a:outerShdw>
          </a:effectLst>
        </p:spPr>
      </p:pic>
      <p:pic>
        <p:nvPicPr>
          <p:cNvPr id="489" name="Google Shape;489;p64"/>
          <p:cNvPicPr preferRelativeResize="0"/>
          <p:nvPr/>
        </p:nvPicPr>
        <p:blipFill>
          <a:blip r:embed="rId5">
            <a:alphaModFix/>
          </a:blip>
          <a:stretch>
            <a:fillRect/>
          </a:stretch>
        </p:blipFill>
        <p:spPr>
          <a:xfrm>
            <a:off x="2550825" y="1763926"/>
            <a:ext cx="3400425" cy="4762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65" descr="A screenshot of a cell phone&#10;&#10;Description automatically generated"/>
          <p:cNvPicPr preferRelativeResize="0"/>
          <p:nvPr/>
        </p:nvPicPr>
        <p:blipFill rotWithShape="1">
          <a:blip r:embed="rId3">
            <a:alphaModFix/>
          </a:blip>
          <a:srcRect/>
          <a:stretch/>
        </p:blipFill>
        <p:spPr>
          <a:xfrm>
            <a:off x="1414530" y="740536"/>
            <a:ext cx="9362940" cy="502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913795" y="609600"/>
            <a:ext cx="10353900" cy="1326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What is Mindfulness?</a:t>
            </a:r>
            <a:endParaRPr/>
          </a:p>
        </p:txBody>
      </p:sp>
      <p:sp>
        <p:nvSpPr>
          <p:cNvPr id="186" name="Google Shape;186;p26"/>
          <p:cNvSpPr txBox="1">
            <a:spLocks noGrp="1"/>
          </p:cNvSpPr>
          <p:nvPr>
            <p:ph type="body" idx="1"/>
          </p:nvPr>
        </p:nvSpPr>
        <p:spPr>
          <a:xfrm>
            <a:off x="913800" y="1636001"/>
            <a:ext cx="10353900" cy="4155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What do you think of when you hear the word mindfulness?</a:t>
            </a:r>
            <a:endParaRPr/>
          </a:p>
          <a:p>
            <a:pPr marL="0" lvl="0" indent="0" algn="l" rtl="0">
              <a:spcBef>
                <a:spcPts val="1000"/>
              </a:spcBef>
              <a:spcAft>
                <a:spcPts val="0"/>
              </a:spcAft>
              <a:buNone/>
            </a:pPr>
            <a:endParaRPr/>
          </a:p>
          <a:p>
            <a:pPr marL="0" lvl="0" indent="0" algn="l" rtl="0">
              <a:spcBef>
                <a:spcPts val="1000"/>
              </a:spcBef>
              <a:spcAft>
                <a:spcPts val="0"/>
              </a:spcAft>
              <a:buNone/>
            </a:pPr>
            <a:r>
              <a:rPr lang="en-US"/>
              <a:t>You don’t need to be calm, peaceful, or perfect to meditate or be mindful. Meditation is a workout for your mind. It is a purposeful way to train your mind to be however you want it to be at a given moment. Mindfulness is all about being with what’s happening in the present moment- seeing it and allowing it to just be as it is, right now.</a:t>
            </a:r>
            <a:endParaRPr/>
          </a:p>
          <a:p>
            <a:pPr marL="0" lvl="0" indent="0" algn="l" rtl="0">
              <a:spcBef>
                <a:spcPts val="1000"/>
              </a:spcBef>
              <a:spcAft>
                <a:spcPts val="0"/>
              </a:spcAft>
              <a:buNone/>
            </a:pPr>
            <a:endParaRPr/>
          </a:p>
          <a:p>
            <a:pPr marL="0" lvl="0" indent="0" algn="l" rtl="0">
              <a:spcBef>
                <a:spcPts val="1000"/>
              </a:spcBef>
              <a:spcAft>
                <a:spcPts val="0"/>
              </a:spcAft>
              <a:buNone/>
            </a:pPr>
            <a:r>
              <a:rPr lang="en-US"/>
              <a:t>While it is important to recognize that mindfulness meditation has roots in Buddhism, the practice and ideas shared in this training can be used by anyone from any background or religious tradition. </a:t>
            </a:r>
            <a:endParaRPr/>
          </a:p>
        </p:txBody>
      </p:sp>
      <p:pic>
        <p:nvPicPr>
          <p:cNvPr id="187" name="Google Shape;187;p26"/>
          <p:cNvPicPr preferRelativeResize="0"/>
          <p:nvPr/>
        </p:nvPicPr>
        <p:blipFill>
          <a:blip r:embed="rId3">
            <a:alphaModFix/>
          </a:blip>
          <a:stretch>
            <a:fillRect/>
          </a:stretch>
        </p:blipFill>
        <p:spPr>
          <a:xfrm>
            <a:off x="8841050" y="165250"/>
            <a:ext cx="2518249" cy="2445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913800" y="280925"/>
            <a:ext cx="10353600" cy="1222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US" sz="3400"/>
              <a:t>Mindfulness-Based Cognitive Therapy (MBCT)</a:t>
            </a:r>
            <a:endParaRPr/>
          </a:p>
        </p:txBody>
      </p:sp>
      <p:sp>
        <p:nvSpPr>
          <p:cNvPr id="193" name="Google Shape;193;p27"/>
          <p:cNvSpPr txBox="1">
            <a:spLocks noGrp="1"/>
          </p:cNvSpPr>
          <p:nvPr>
            <p:ph type="body" idx="2"/>
          </p:nvPr>
        </p:nvSpPr>
        <p:spPr>
          <a:xfrm>
            <a:off x="913800" y="1404650"/>
            <a:ext cx="6352800" cy="5255100"/>
          </a:xfrm>
          <a:prstGeom prst="rect">
            <a:avLst/>
          </a:prstGeom>
          <a:noFill/>
          <a:ln>
            <a:noFill/>
          </a:ln>
        </p:spPr>
        <p:txBody>
          <a:bodyPr spcFirstLastPara="1" wrap="square" lIns="91425" tIns="45700" rIns="91425" bIns="45700" anchor="t" anchorCtr="0">
            <a:noAutofit/>
          </a:bodyPr>
          <a:lstStyle/>
          <a:p>
            <a:pPr marL="457200" lvl="0" indent="-323850" algn="l" rtl="0">
              <a:lnSpc>
                <a:spcPct val="120000"/>
              </a:lnSpc>
              <a:spcBef>
                <a:spcPts val="0"/>
              </a:spcBef>
              <a:spcAft>
                <a:spcPts val="0"/>
              </a:spcAft>
              <a:buClr>
                <a:srgbClr val="FFFFFF"/>
              </a:buClr>
              <a:buSzPts val="1500"/>
              <a:buChar char="●"/>
            </a:pPr>
            <a:r>
              <a:rPr lang="en-US" sz="1500">
                <a:solidFill>
                  <a:srgbClr val="FFFFFF"/>
                </a:solidFill>
                <a:latin typeface="Arial"/>
                <a:ea typeface="Arial"/>
                <a:cs typeface="Arial"/>
                <a:sym typeface="Arial"/>
              </a:rPr>
              <a:t>Combines Cognitive Behavioral techniques with mindfulness strategies in order to help individuals better understand and manage their thoughts and emotions in order to achieve relief from feelings of distress</a:t>
            </a:r>
            <a:endParaRPr sz="1500">
              <a:solidFill>
                <a:srgbClr val="FFFFFF"/>
              </a:solidFill>
              <a:latin typeface="Arial"/>
              <a:ea typeface="Arial"/>
              <a:cs typeface="Arial"/>
              <a:sym typeface="Arial"/>
            </a:endParaRPr>
          </a:p>
          <a:p>
            <a:pPr marL="457200" lvl="0" indent="-323850" algn="l" rtl="0">
              <a:lnSpc>
                <a:spcPct val="120000"/>
              </a:lnSpc>
              <a:spcBef>
                <a:spcPts val="0"/>
              </a:spcBef>
              <a:spcAft>
                <a:spcPts val="0"/>
              </a:spcAft>
              <a:buClr>
                <a:srgbClr val="FFFFFF"/>
              </a:buClr>
              <a:buSzPts val="1500"/>
              <a:buFont typeface="Arial"/>
              <a:buChar char="●"/>
            </a:pPr>
            <a:r>
              <a:rPr lang="en-US" sz="1500">
                <a:solidFill>
                  <a:srgbClr val="FFFFFF"/>
                </a:solidFill>
                <a:latin typeface="Arial"/>
                <a:ea typeface="Arial"/>
                <a:cs typeface="Arial"/>
                <a:sym typeface="Arial"/>
              </a:rPr>
              <a:t>Developed by Zindel Segal, Mark Williams, and John Teasdale </a:t>
            </a:r>
            <a:endParaRPr sz="1500">
              <a:solidFill>
                <a:srgbClr val="FFFFFF"/>
              </a:solidFill>
              <a:latin typeface="Arial"/>
              <a:ea typeface="Arial"/>
              <a:cs typeface="Arial"/>
              <a:sym typeface="Arial"/>
            </a:endParaRPr>
          </a:p>
          <a:p>
            <a:pPr marL="457200" lvl="0" indent="-323850" algn="l" rtl="0">
              <a:lnSpc>
                <a:spcPct val="120000"/>
              </a:lnSpc>
              <a:spcBef>
                <a:spcPts val="0"/>
              </a:spcBef>
              <a:spcAft>
                <a:spcPts val="0"/>
              </a:spcAft>
              <a:buClr>
                <a:srgbClr val="FFFFFF"/>
              </a:buClr>
              <a:buSzPts val="1500"/>
              <a:buChar char="●"/>
            </a:pPr>
            <a:r>
              <a:rPr lang="en-US" sz="1500">
                <a:solidFill>
                  <a:srgbClr val="FFFFFF"/>
                </a:solidFill>
                <a:latin typeface="Arial"/>
                <a:ea typeface="Arial"/>
                <a:cs typeface="Arial"/>
                <a:sym typeface="Arial"/>
              </a:rPr>
              <a:t>First clinical trial was published in 2000</a:t>
            </a:r>
            <a:endParaRPr sz="1500">
              <a:solidFill>
                <a:srgbClr val="FFFFFF"/>
              </a:solidFill>
              <a:latin typeface="Arial"/>
              <a:ea typeface="Arial"/>
              <a:cs typeface="Arial"/>
              <a:sym typeface="Arial"/>
            </a:endParaRPr>
          </a:p>
          <a:p>
            <a:pPr marL="457200" lvl="0" indent="-323850" algn="l" rtl="0">
              <a:lnSpc>
                <a:spcPct val="120000"/>
              </a:lnSpc>
              <a:spcBef>
                <a:spcPts val="0"/>
              </a:spcBef>
              <a:spcAft>
                <a:spcPts val="0"/>
              </a:spcAft>
              <a:buClr>
                <a:srgbClr val="FFFFFF"/>
              </a:buClr>
              <a:buSzPts val="1500"/>
              <a:buChar char="●"/>
            </a:pPr>
            <a:r>
              <a:rPr lang="en-US" sz="1500">
                <a:solidFill>
                  <a:srgbClr val="FFFFFF"/>
                </a:solidFill>
                <a:latin typeface="Arial"/>
                <a:ea typeface="Arial"/>
                <a:cs typeface="Arial"/>
                <a:sym typeface="Arial"/>
              </a:rPr>
              <a:t>Incorporates principles from </a:t>
            </a:r>
            <a:r>
              <a:rPr lang="en-US" sz="1500" u="sng">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Kabat-Zinn's</a:t>
            </a:r>
            <a:r>
              <a:rPr lang="en-US" sz="1500">
                <a:solidFill>
                  <a:srgbClr val="FFFFFF"/>
                </a:solidFill>
                <a:latin typeface="Arial"/>
                <a:ea typeface="Arial"/>
                <a:cs typeface="Arial"/>
                <a:sym typeface="Arial"/>
              </a:rPr>
              <a:t> mindfulness-based stress reduction modality, an 8-week program designed to help people cope with the mental and physical effects of health concerns</a:t>
            </a:r>
            <a:endParaRPr sz="1500">
              <a:solidFill>
                <a:srgbClr val="FFFFFF"/>
              </a:solidFill>
              <a:latin typeface="Arial"/>
              <a:ea typeface="Arial"/>
              <a:cs typeface="Arial"/>
              <a:sym typeface="Arial"/>
            </a:endParaRPr>
          </a:p>
          <a:p>
            <a:pPr marL="457200" lvl="0" indent="-323850" algn="l" rtl="0">
              <a:lnSpc>
                <a:spcPct val="120000"/>
              </a:lnSpc>
              <a:spcBef>
                <a:spcPts val="0"/>
              </a:spcBef>
              <a:spcAft>
                <a:spcPts val="0"/>
              </a:spcAft>
              <a:buClr>
                <a:srgbClr val="FFFFFF"/>
              </a:buClr>
              <a:buSzPts val="1500"/>
              <a:buChar char="●"/>
            </a:pPr>
            <a:r>
              <a:rPr lang="en-US" sz="1500">
                <a:solidFill>
                  <a:srgbClr val="FFFFFF"/>
                </a:solidFill>
                <a:latin typeface="Arial"/>
                <a:ea typeface="Arial"/>
                <a:cs typeface="Arial"/>
                <a:sym typeface="Arial"/>
              </a:rPr>
              <a:t>Bernard and Teasdale's ICS (interactive cognitive subsystems) model; ICS is based on the premise that the human mind possesses different modes for receiving and processing data, the two primary modes of which are the “being” mode and the “doing” mode</a:t>
            </a:r>
            <a:endParaRPr sz="1500">
              <a:solidFill>
                <a:srgbClr val="FFFFFF"/>
              </a:solidFill>
              <a:latin typeface="Arial"/>
              <a:ea typeface="Arial"/>
              <a:cs typeface="Arial"/>
              <a:sym typeface="Arial"/>
            </a:endParaRPr>
          </a:p>
          <a:p>
            <a:pPr marL="457200" lvl="0" indent="-323850" algn="l" rtl="0">
              <a:lnSpc>
                <a:spcPct val="120000"/>
              </a:lnSpc>
              <a:spcBef>
                <a:spcPts val="0"/>
              </a:spcBef>
              <a:spcAft>
                <a:spcPts val="0"/>
              </a:spcAft>
              <a:buClr>
                <a:srgbClr val="FFFFFF"/>
              </a:buClr>
              <a:buSzPts val="1500"/>
              <a:buChar char="●"/>
            </a:pPr>
            <a:r>
              <a:rPr lang="en-US" sz="1500">
                <a:solidFill>
                  <a:srgbClr val="FFFFFF"/>
                </a:solidFill>
                <a:latin typeface="Arial"/>
                <a:ea typeface="Arial"/>
                <a:cs typeface="Arial"/>
                <a:sym typeface="Arial"/>
              </a:rPr>
              <a:t>The MBCT program emphasizes the “being” mode, as this mode is believed to promote lasting emotional change, specifically for individuals experiencing recurrent depressive episodes</a:t>
            </a:r>
            <a:endParaRPr sz="1500">
              <a:solidFill>
                <a:srgbClr val="FFFFFF"/>
              </a:solidFill>
              <a:latin typeface="Arial"/>
              <a:ea typeface="Arial"/>
              <a:cs typeface="Arial"/>
              <a:sym typeface="Arial"/>
            </a:endParaRPr>
          </a:p>
        </p:txBody>
      </p:sp>
      <p:pic>
        <p:nvPicPr>
          <p:cNvPr id="194" name="Google Shape;194;p27" descr="A person looking at the camera&#10;&#10;Description automatically generated"/>
          <p:cNvPicPr preferRelativeResize="0">
            <a:picLocks noGrp="1"/>
          </p:cNvPicPr>
          <p:nvPr>
            <p:ph type="body" idx="1"/>
          </p:nvPr>
        </p:nvPicPr>
        <p:blipFill rotWithShape="1">
          <a:blip r:embed="rId5">
            <a:alphaModFix/>
          </a:blip>
          <a:srcRect l="2471" r="27469" b="-3"/>
          <a:stretch/>
        </p:blipFill>
        <p:spPr>
          <a:xfrm>
            <a:off x="7678736" y="2210935"/>
            <a:ext cx="3511778" cy="3493180"/>
          </a:xfrm>
          <a:prstGeom prst="rect">
            <a:avLst/>
          </a:prstGeom>
          <a:noFill/>
          <a:ln w="190500" cap="sq" cmpd="sng">
            <a:solidFill>
              <a:srgbClr val="FFFFFF"/>
            </a:solidFill>
            <a:prstDash val="solid"/>
            <a:miter lim="800000"/>
            <a:headEnd type="none" w="sm" len="sm"/>
            <a:tailEnd type="none" w="sm" len="sm"/>
          </a:ln>
          <a:effectLst>
            <a:outerShdw blurRad="54991" dist="17780" dir="5400000" algn="ctr" rotWithShape="0">
              <a:schemeClr val="dk1">
                <a:alpha val="40000"/>
              </a:schemeClr>
            </a:outerShdw>
          </a:effectLst>
        </p:spPr>
      </p:pic>
      <p:sp>
        <p:nvSpPr>
          <p:cNvPr id="195" name="Google Shape;195;p27"/>
          <p:cNvSpPr txBox="1"/>
          <p:nvPr/>
        </p:nvSpPr>
        <p:spPr>
          <a:xfrm>
            <a:off x="8713554" y="5504060"/>
            <a:ext cx="2476960" cy="200055"/>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b="0" i="0" u="sng" strike="noStrike" cap="none">
                <a:solidFill>
                  <a:schemeClr val="hlink"/>
                </a:solidFill>
                <a:latin typeface="Rockwell"/>
                <a:ea typeface="Rockwell"/>
                <a:cs typeface="Rockwell"/>
                <a:sym typeface="Rockwell"/>
                <a:hlinkClick r:id="rId6"/>
              </a:rPr>
              <a:t>This Photo</a:t>
            </a:r>
            <a:r>
              <a:rPr lang="en-US" sz="700" b="0" i="0" u="none" strike="noStrike" cap="none">
                <a:solidFill>
                  <a:srgbClr val="FFFFFF"/>
                </a:solidFill>
                <a:latin typeface="Rockwell"/>
                <a:ea typeface="Rockwell"/>
                <a:cs typeface="Rockwell"/>
                <a:sym typeface="Rockwell"/>
              </a:rPr>
              <a:t> by Unknown Author is licensed under </a:t>
            </a:r>
            <a:r>
              <a:rPr lang="en-US" sz="700" b="0" i="0" u="sng" strike="noStrike" cap="none">
                <a:solidFill>
                  <a:schemeClr val="hlink"/>
                </a:solidFill>
                <a:latin typeface="Rockwell"/>
                <a:ea typeface="Rockwell"/>
                <a:cs typeface="Rockwell"/>
                <a:sym typeface="Rockwell"/>
                <a:hlinkClick r:id="rId7"/>
              </a:rPr>
              <a:t>CC BY</a:t>
            </a:r>
            <a:endParaRPr sz="700" b="0" i="0" u="none" strike="noStrike" cap="none">
              <a:solidFill>
                <a:srgbClr val="FFFFFF"/>
              </a:solidFill>
              <a:latin typeface="Rockwell"/>
              <a:ea typeface="Rockwell"/>
              <a:cs typeface="Rockwell"/>
              <a:sym typeface="Rockwe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body" idx="1"/>
          </p:nvPr>
        </p:nvSpPr>
        <p:spPr>
          <a:xfrm>
            <a:off x="913800" y="528805"/>
            <a:ext cx="10353900" cy="5262300"/>
          </a:xfrm>
          <a:prstGeom prst="rect">
            <a:avLst/>
          </a:prstGeom>
        </p:spPr>
        <p:txBody>
          <a:bodyPr spcFirstLastPara="1" wrap="square" lIns="91425" tIns="45700" rIns="91425" bIns="45700" anchor="t" anchorCtr="0">
            <a:noAutofit/>
          </a:bodyPr>
          <a:lstStyle/>
          <a:p>
            <a:pPr marL="457200" lvl="0" indent="-330200" algn="l" rtl="0">
              <a:spcBef>
                <a:spcPts val="1000"/>
              </a:spcBef>
              <a:spcAft>
                <a:spcPts val="0"/>
              </a:spcAft>
              <a:buClr>
                <a:srgbClr val="FFFFFF"/>
              </a:buClr>
              <a:buSzPts val="1600"/>
              <a:buFont typeface="Arial"/>
              <a:buChar char="●"/>
            </a:pPr>
            <a:r>
              <a:rPr lang="en-US" sz="1600">
                <a:solidFill>
                  <a:srgbClr val="FFFFFF"/>
                </a:solidFill>
                <a:latin typeface="Arial"/>
                <a:ea typeface="Arial"/>
                <a:cs typeface="Arial"/>
                <a:sym typeface="Arial"/>
              </a:rPr>
              <a:t>People can learn how to use cognitive methods and mindfulness meditation to interrupt the automatic processes often triggering depression</a:t>
            </a:r>
            <a:endParaRPr sz="1600">
              <a:solidFill>
                <a:srgbClr val="FFFFFF"/>
              </a:solidFill>
              <a:latin typeface="Arial"/>
              <a:ea typeface="Arial"/>
              <a:cs typeface="Arial"/>
              <a:sym typeface="Arial"/>
            </a:endParaRPr>
          </a:p>
          <a:p>
            <a:pPr marL="457200" lvl="0" indent="-330200" algn="l" rtl="0">
              <a:spcBef>
                <a:spcPts val="0"/>
              </a:spcBef>
              <a:spcAft>
                <a:spcPts val="0"/>
              </a:spcAft>
              <a:buClr>
                <a:srgbClr val="FFFFFF"/>
              </a:buClr>
              <a:buSzPts val="1600"/>
              <a:buFont typeface="Arial"/>
              <a:buChar char="●"/>
            </a:pPr>
            <a:r>
              <a:rPr lang="en-US" sz="1600">
                <a:solidFill>
                  <a:srgbClr val="FFFFFF"/>
                </a:solidFill>
                <a:latin typeface="Arial"/>
                <a:ea typeface="Arial"/>
                <a:cs typeface="Arial"/>
                <a:sym typeface="Arial"/>
              </a:rPr>
              <a:t>Low </a:t>
            </a:r>
            <a:r>
              <a:rPr lang="en-US" sz="1600">
                <a:solidFill>
                  <a:srgbClr val="FFFFFF"/>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mood</a:t>
            </a:r>
            <a:r>
              <a:rPr lang="en-US" sz="1600">
                <a:solidFill>
                  <a:srgbClr val="FFFFFF"/>
                </a:solidFill>
                <a:latin typeface="Arial"/>
                <a:ea typeface="Arial"/>
                <a:cs typeface="Arial"/>
                <a:sym typeface="Arial"/>
              </a:rPr>
              <a:t>, negative thoughts, and certain body sensations such as weariness and sluggishness often occur together during an episode of depression</a:t>
            </a:r>
            <a:endParaRPr sz="1600">
              <a:solidFill>
                <a:srgbClr val="FFFFFF"/>
              </a:solidFill>
              <a:latin typeface="Arial"/>
              <a:ea typeface="Arial"/>
              <a:cs typeface="Arial"/>
              <a:sym typeface="Arial"/>
            </a:endParaRPr>
          </a:p>
          <a:p>
            <a:pPr marL="457200" lvl="0" indent="-330200" algn="l" rtl="0">
              <a:spcBef>
                <a:spcPts val="0"/>
              </a:spcBef>
              <a:spcAft>
                <a:spcPts val="0"/>
              </a:spcAft>
              <a:buClr>
                <a:srgbClr val="FFFFFF"/>
              </a:buClr>
              <a:buSzPts val="1600"/>
              <a:buFont typeface="Arial"/>
              <a:buChar char="●"/>
            </a:pPr>
            <a:r>
              <a:rPr lang="en-US" sz="1600">
                <a:solidFill>
                  <a:srgbClr val="FFFFFF"/>
                </a:solidFill>
                <a:latin typeface="Arial"/>
                <a:ea typeface="Arial"/>
                <a:cs typeface="Arial"/>
                <a:sym typeface="Arial"/>
              </a:rPr>
              <a:t>Researchers have found when people with a history of depression experience a low mood, they may also experience negative memories and thoughts from the past, which may, in turn, lead to worry about the future and physical sensations such as fatigue</a:t>
            </a:r>
            <a:endParaRPr sz="1600">
              <a:solidFill>
                <a:srgbClr val="FFFFFF"/>
              </a:solidFill>
              <a:latin typeface="Arial"/>
              <a:ea typeface="Arial"/>
              <a:cs typeface="Arial"/>
              <a:sym typeface="Arial"/>
            </a:endParaRPr>
          </a:p>
          <a:p>
            <a:pPr marL="457200" lvl="0" indent="-330200" algn="l" rtl="0">
              <a:spcBef>
                <a:spcPts val="0"/>
              </a:spcBef>
              <a:spcAft>
                <a:spcPts val="0"/>
              </a:spcAft>
              <a:buClr>
                <a:srgbClr val="FFFFFF"/>
              </a:buClr>
              <a:buSzPts val="1600"/>
              <a:buFont typeface="Arial"/>
              <a:buChar char="●"/>
            </a:pPr>
            <a:r>
              <a:rPr lang="en-US" sz="1600">
                <a:solidFill>
                  <a:srgbClr val="FFFFFF"/>
                </a:solidFill>
                <a:latin typeface="Arial"/>
                <a:ea typeface="Arial"/>
                <a:cs typeface="Arial"/>
                <a:sym typeface="Arial"/>
              </a:rPr>
              <a:t>MBCT helps participants learn how to recognize their sense of being and see themselves as separate from their thoughts and moods</a:t>
            </a:r>
            <a:endParaRPr sz="1600">
              <a:solidFill>
                <a:srgbClr val="FFFFFF"/>
              </a:solidFill>
              <a:latin typeface="Arial"/>
              <a:ea typeface="Arial"/>
              <a:cs typeface="Arial"/>
              <a:sym typeface="Arial"/>
            </a:endParaRPr>
          </a:p>
          <a:p>
            <a:pPr marL="457200" lvl="0" indent="-330200" algn="l" rtl="0">
              <a:spcBef>
                <a:spcPts val="0"/>
              </a:spcBef>
              <a:spcAft>
                <a:spcPts val="0"/>
              </a:spcAft>
              <a:buClr>
                <a:srgbClr val="FFFFFF"/>
              </a:buClr>
              <a:buSzPts val="1600"/>
              <a:buFont typeface="Arial"/>
              <a:buChar char="●"/>
            </a:pPr>
            <a:r>
              <a:rPr lang="en-US" sz="1600">
                <a:solidFill>
                  <a:srgbClr val="FFFFFF"/>
                </a:solidFill>
                <a:latin typeface="Arial"/>
                <a:ea typeface="Arial"/>
                <a:cs typeface="Arial"/>
                <a:sym typeface="Arial"/>
              </a:rPr>
              <a:t>This therapy is delivered as a weekly group treatment program over the course of eight weeks. Each weekly session lasts for two hours, but completing a 45-minute homework assignment six days a week is also required. For homework, participants listen to audio recordings and practice mindfulness </a:t>
            </a:r>
            <a:r>
              <a:rPr lang="en-US" sz="1600">
                <a:solidFill>
                  <a:srgbClr val="FFFFFF"/>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meditation</a:t>
            </a:r>
            <a:r>
              <a:rPr lang="en-US" sz="1600">
                <a:solidFill>
                  <a:srgbClr val="FFFFFF"/>
                </a:solidFill>
                <a:latin typeface="Arial"/>
                <a:ea typeface="Arial"/>
                <a:cs typeface="Arial"/>
                <a:sym typeface="Arial"/>
              </a:rPr>
              <a:t>.</a:t>
            </a:r>
            <a:endParaRPr sz="1600">
              <a:solidFill>
                <a:srgbClr val="FFFFFF"/>
              </a:solidFill>
              <a:latin typeface="Arial"/>
              <a:ea typeface="Arial"/>
              <a:cs typeface="Arial"/>
              <a:sym typeface="Arial"/>
            </a:endParaRPr>
          </a:p>
          <a:p>
            <a:pPr marL="457200" lvl="0" indent="-330200" algn="l" rtl="0">
              <a:spcBef>
                <a:spcPts val="0"/>
              </a:spcBef>
              <a:spcAft>
                <a:spcPts val="0"/>
              </a:spcAft>
              <a:buClr>
                <a:srgbClr val="FFFFFF"/>
              </a:buClr>
              <a:buSzPts val="1600"/>
              <a:buFont typeface="Arial"/>
              <a:buChar char="●"/>
            </a:pPr>
            <a:r>
              <a:rPr lang="en-US" sz="1600">
                <a:solidFill>
                  <a:srgbClr val="FFFFFF"/>
                </a:solidFill>
                <a:latin typeface="Arial"/>
                <a:ea typeface="Arial"/>
                <a:cs typeface="Arial"/>
                <a:sym typeface="Arial"/>
              </a:rPr>
              <a:t>Over the past 15 years, the results of numerous randomized controlled trials have demonstrated that MBCT can be a powerful intervention for people who have experienced clinical depression three or more times. Evidence indicates MBCT may reduce the rate of relapse for individuals with recurrent depression by 50%. MBCT has also been applied to mood and anxiety concerns other than depression, with reported success. A 2014 review of the usefulness of MBCT as a treatment modality for several health conditions found the approach may be effective when addressing issues such as depressive relapse, current depression, residual depression, </a:t>
            </a:r>
            <a:r>
              <a:rPr lang="en-US" sz="1600">
                <a:solidFill>
                  <a:srgbClr val="FFFFFF"/>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bipolar</a:t>
            </a:r>
            <a:r>
              <a:rPr lang="en-US" sz="1600">
                <a:solidFill>
                  <a:srgbClr val="FFFFFF"/>
                </a:solidFill>
                <a:latin typeface="Arial"/>
                <a:ea typeface="Arial"/>
                <a:cs typeface="Arial"/>
                <a:sym typeface="Arial"/>
              </a:rPr>
              <a:t>, anxiety, </a:t>
            </a:r>
            <a:r>
              <a:rPr lang="en-US" sz="1600">
                <a:solidFill>
                  <a:srgbClr val="FFFFFF"/>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food and eating issues</a:t>
            </a:r>
            <a:r>
              <a:rPr lang="en-US" sz="1600">
                <a:solidFill>
                  <a:srgbClr val="FFFFFF"/>
                </a:solidFill>
                <a:latin typeface="Arial"/>
                <a:ea typeface="Arial"/>
                <a:cs typeface="Arial"/>
                <a:sym typeface="Arial"/>
              </a:rPr>
              <a:t>, and </a:t>
            </a:r>
            <a:r>
              <a:rPr lang="en-US" sz="1600">
                <a:solidFill>
                  <a:srgbClr val="FFFFFF"/>
                </a:solidFill>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psychosis</a:t>
            </a:r>
            <a:r>
              <a:rPr lang="en-US" sz="1600">
                <a:solidFill>
                  <a:srgbClr val="FFFFFF"/>
                </a:solidFill>
                <a:latin typeface="Arial"/>
                <a:ea typeface="Arial"/>
                <a:cs typeface="Arial"/>
                <a:sym typeface="Arial"/>
              </a:rPr>
              <a:t>, among others.</a:t>
            </a:r>
            <a:endParaRPr sz="1600">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913795" y="609600"/>
            <a:ext cx="10353900" cy="1326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Limitations of MCBT</a:t>
            </a:r>
            <a:endParaRPr/>
          </a:p>
        </p:txBody>
      </p:sp>
      <p:sp>
        <p:nvSpPr>
          <p:cNvPr id="206" name="Google Shape;206;p29"/>
          <p:cNvSpPr txBox="1">
            <a:spLocks noGrp="1"/>
          </p:cNvSpPr>
          <p:nvPr>
            <p:ph type="body" idx="1"/>
          </p:nvPr>
        </p:nvSpPr>
        <p:spPr>
          <a:xfrm>
            <a:off x="913795" y="2096064"/>
            <a:ext cx="10353900" cy="36951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Long term effectiveness has not been studied as it is still considered a new approach</a:t>
            </a:r>
            <a:endParaRPr/>
          </a:p>
          <a:p>
            <a:pPr marL="457200" lvl="0" indent="-342900" algn="l" rtl="0">
              <a:spcBef>
                <a:spcPts val="0"/>
              </a:spcBef>
              <a:spcAft>
                <a:spcPts val="0"/>
              </a:spcAft>
              <a:buSzPts val="1800"/>
              <a:buChar char="●"/>
            </a:pPr>
            <a:r>
              <a:rPr lang="en-US"/>
              <a:t>Evidence supports the approach but needs more long term effects studies on how it affects individuals and diagnosis that aren’t depressive dx</a:t>
            </a:r>
            <a:endParaRPr/>
          </a:p>
          <a:p>
            <a:pPr marL="457200" lvl="0" indent="-342900" algn="l" rtl="0">
              <a:spcBef>
                <a:spcPts val="0"/>
              </a:spcBef>
              <a:spcAft>
                <a:spcPts val="0"/>
              </a:spcAft>
              <a:buSzPts val="1800"/>
              <a:buChar char="●"/>
            </a:pPr>
            <a:r>
              <a:rPr lang="en-US"/>
              <a:t>Criticized for small sample sizes, lack of control groups, and lack of randomization which could skew the research findings</a:t>
            </a:r>
            <a:endParaRPr/>
          </a:p>
          <a:p>
            <a:pPr marL="457200" lvl="0" indent="-342900" algn="l" rtl="0">
              <a:spcBef>
                <a:spcPts val="0"/>
              </a:spcBef>
              <a:spcAft>
                <a:spcPts val="0"/>
              </a:spcAft>
              <a:buSzPts val="1800"/>
              <a:buChar char="●"/>
            </a:pPr>
            <a:r>
              <a:rPr lang="en-US"/>
              <a:t>Needs more research done to prove effectiveness </a:t>
            </a:r>
            <a:endParaRPr/>
          </a:p>
        </p:txBody>
      </p:sp>
      <p:pic>
        <p:nvPicPr>
          <p:cNvPr id="207" name="Google Shape;207;p29"/>
          <p:cNvPicPr preferRelativeResize="0"/>
          <p:nvPr/>
        </p:nvPicPr>
        <p:blipFill>
          <a:blip r:embed="rId3">
            <a:alphaModFix/>
          </a:blip>
          <a:stretch>
            <a:fillRect/>
          </a:stretch>
        </p:blipFill>
        <p:spPr>
          <a:xfrm>
            <a:off x="952500" y="5125275"/>
            <a:ext cx="10287000" cy="1600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xfrm>
            <a:off x="913795" y="609600"/>
            <a:ext cx="10353900" cy="1326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Positive Psychology and Mindfulness</a:t>
            </a:r>
            <a:endParaRPr/>
          </a:p>
        </p:txBody>
      </p:sp>
      <p:sp>
        <p:nvSpPr>
          <p:cNvPr id="213" name="Google Shape;213;p30"/>
          <p:cNvSpPr txBox="1">
            <a:spLocks noGrp="1"/>
          </p:cNvSpPr>
          <p:nvPr>
            <p:ph type="body" idx="1"/>
          </p:nvPr>
        </p:nvSpPr>
        <p:spPr>
          <a:xfrm>
            <a:off x="5304625" y="1586425"/>
            <a:ext cx="5963100" cy="4204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600">
                <a:solidFill>
                  <a:srgbClr val="FFFFFF"/>
                </a:solidFill>
                <a:latin typeface="Lora"/>
                <a:ea typeface="Lora"/>
                <a:cs typeface="Lora"/>
                <a:sym typeface="Lora"/>
              </a:rPr>
              <a:t>The close ties between mindfulness and positive psychology make sense when you consider the </a:t>
            </a:r>
            <a:r>
              <a:rPr lang="en-US" sz="1600" b="1">
                <a:solidFill>
                  <a:srgbClr val="FFFFFF"/>
                </a:solidFill>
                <a:uFill>
                  <a:noFill/>
                </a:uFill>
                <a:latin typeface="Lora"/>
                <a:ea typeface="Lora"/>
                <a:cs typeface="Lora"/>
                <a:sym typeface="Lora"/>
                <a:hlinkClick r:id="rId3">
                  <a:extLst>
                    <a:ext uri="{A12FA001-AC4F-418D-AE19-62706E023703}">
                      <ahyp:hlinkClr xmlns:ahyp="http://schemas.microsoft.com/office/drawing/2018/hyperlinkcolor" val="tx"/>
                    </a:ext>
                  </a:extLst>
                </a:hlinkClick>
              </a:rPr>
              <a:t>outcomes</a:t>
            </a:r>
            <a:r>
              <a:rPr lang="en-US" sz="1600">
                <a:solidFill>
                  <a:srgbClr val="FFFFFF"/>
                </a:solidFill>
                <a:latin typeface="Lora"/>
                <a:ea typeface="Lora"/>
                <a:cs typeface="Lora"/>
                <a:sym typeface="Lora"/>
              </a:rPr>
              <a:t> of mindfulness: increased positivity, </a:t>
            </a:r>
            <a:r>
              <a:rPr lang="en-US" sz="1600" b="1">
                <a:solidFill>
                  <a:srgbClr val="FFFFFF"/>
                </a:solidFill>
                <a:uFill>
                  <a:noFill/>
                </a:uFill>
                <a:latin typeface="Lora"/>
                <a:ea typeface="Lora"/>
                <a:cs typeface="Lora"/>
                <a:sym typeface="Lora"/>
                <a:hlinkClick r:id="rId4">
                  <a:extLst>
                    <a:ext uri="{A12FA001-AC4F-418D-AE19-62706E023703}">
                      <ahyp:hlinkClr xmlns:ahyp="http://schemas.microsoft.com/office/drawing/2018/hyperlinkcolor" val="tx"/>
                    </a:ext>
                  </a:extLst>
                </a:hlinkClick>
              </a:rPr>
              <a:t>a greater sense of coherence</a:t>
            </a:r>
            <a:r>
              <a:rPr lang="en-US" sz="1600">
                <a:solidFill>
                  <a:srgbClr val="FFFFFF"/>
                </a:solidFill>
                <a:latin typeface="Lora"/>
                <a:ea typeface="Lora"/>
                <a:cs typeface="Lora"/>
                <a:sym typeface="Lora"/>
              </a:rPr>
              <a:t>, better quality of life, more empathy, more satisfying relationships, and greater hope (Vago &amp; Silbersweig, 2012)</a:t>
            </a:r>
            <a:endParaRPr sz="1600">
              <a:solidFill>
                <a:srgbClr val="FFFFFF"/>
              </a:solidFill>
              <a:latin typeface="Lora"/>
              <a:ea typeface="Lora"/>
              <a:cs typeface="Lora"/>
              <a:sym typeface="Lora"/>
            </a:endParaRPr>
          </a:p>
          <a:p>
            <a:pPr marL="0" lvl="0" indent="0" algn="l" rtl="0">
              <a:spcBef>
                <a:spcPts val="1000"/>
              </a:spcBef>
              <a:spcAft>
                <a:spcPts val="0"/>
              </a:spcAft>
              <a:buNone/>
            </a:pPr>
            <a:endParaRPr sz="1600">
              <a:solidFill>
                <a:srgbClr val="FFFFFF"/>
              </a:solidFill>
              <a:latin typeface="Lora"/>
              <a:ea typeface="Lora"/>
              <a:cs typeface="Lora"/>
              <a:sym typeface="Lora"/>
            </a:endParaRPr>
          </a:p>
          <a:p>
            <a:pPr marL="0" lvl="0" indent="0" algn="l" rtl="0">
              <a:spcBef>
                <a:spcPts val="1000"/>
              </a:spcBef>
              <a:spcAft>
                <a:spcPts val="0"/>
              </a:spcAft>
              <a:buNone/>
            </a:pPr>
            <a:r>
              <a:rPr lang="en-US" sz="1600">
                <a:solidFill>
                  <a:srgbClr val="FFFFFF"/>
                </a:solidFill>
                <a:latin typeface="Lora"/>
                <a:ea typeface="Lora"/>
                <a:cs typeface="Lora"/>
                <a:sym typeface="Lora"/>
              </a:rPr>
              <a:t>Is easily incorporated into the PERMA Model of Wellness; being mindful of your thoughts and emotions promotes well being, increase use of mindfulness improves your working memory, mindfulness helps focus and use your own strengths, using mindfulness often can reset your “happiness” point at a higher level, increases individual’s resiliency, and shrinks the stress region of the brain</a:t>
            </a:r>
            <a:endParaRPr sz="1600">
              <a:solidFill>
                <a:srgbClr val="FFFFFF"/>
              </a:solidFill>
              <a:latin typeface="Lora"/>
              <a:ea typeface="Lora"/>
              <a:cs typeface="Lora"/>
              <a:sym typeface="Lora"/>
            </a:endParaRPr>
          </a:p>
        </p:txBody>
      </p:sp>
      <p:pic>
        <p:nvPicPr>
          <p:cNvPr id="214" name="Google Shape;214;p30"/>
          <p:cNvPicPr preferRelativeResize="0"/>
          <p:nvPr/>
        </p:nvPicPr>
        <p:blipFill>
          <a:blip r:embed="rId5">
            <a:alphaModFix/>
          </a:blip>
          <a:stretch>
            <a:fillRect/>
          </a:stretch>
        </p:blipFill>
        <p:spPr>
          <a:xfrm>
            <a:off x="776675" y="2191950"/>
            <a:ext cx="3767774" cy="2583850"/>
          </a:xfrm>
          <a:prstGeom prst="rect">
            <a:avLst/>
          </a:prstGeom>
          <a:noFill/>
          <a:ln>
            <a:noFill/>
          </a:ln>
        </p:spPr>
      </p:pic>
    </p:spTree>
  </p:cSld>
  <p:clrMapOvr>
    <a:masterClrMapping/>
  </p:clrMapOvr>
</p:sld>
</file>

<file path=ppt/theme/theme1.xml><?xml version="1.0" encoding="utf-8"?>
<a:theme xmlns:a="http://schemas.openxmlformats.org/drawingml/2006/main" name="Damask">
  <a:themeElements>
    <a:clrScheme name="Damask">
      <a:dk1>
        <a:srgbClr val="000000"/>
      </a:dk1>
      <a:lt1>
        <a:srgbClr val="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mask">
  <a:themeElements>
    <a:clrScheme name="Damask">
      <a:dk1>
        <a:srgbClr val="000000"/>
      </a:dk1>
      <a:lt1>
        <a:srgbClr val="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2884</Words>
  <Application>Microsoft Office PowerPoint</Application>
  <PresentationFormat>Widescreen</PresentationFormat>
  <Paragraphs>192</Paragraphs>
  <Slides>41</Slides>
  <Notes>41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Lora</vt:lpstr>
      <vt:lpstr>Bookman Old Style</vt:lpstr>
      <vt:lpstr>Calibri</vt:lpstr>
      <vt:lpstr>Lato</vt:lpstr>
      <vt:lpstr>Rockwell</vt:lpstr>
      <vt:lpstr>Arial</vt:lpstr>
      <vt:lpstr>Damask</vt:lpstr>
      <vt:lpstr>Damask</vt:lpstr>
      <vt:lpstr>MASTERS OF MINDFULNESS</vt:lpstr>
      <vt:lpstr>PRESENTER BIO</vt:lpstr>
      <vt:lpstr>PowerPoint Presentation</vt:lpstr>
      <vt:lpstr>TRAINING OBJECTIVES</vt:lpstr>
      <vt:lpstr>What is Mindfulness?</vt:lpstr>
      <vt:lpstr>Mindfulness-Based Cognitive Therapy (MBCT)</vt:lpstr>
      <vt:lpstr>PowerPoint Presentation</vt:lpstr>
      <vt:lpstr>Limitations of MCBT</vt:lpstr>
      <vt:lpstr>Positive Psychology and Mindfulness</vt:lpstr>
      <vt:lpstr>PowerPoint Presentation</vt:lpstr>
      <vt:lpstr>Importance of Mindfulness</vt:lpstr>
      <vt:lpstr>Setting the Stage for Mindfulness</vt:lpstr>
      <vt:lpstr>Who Do You Know That Uses Mindfulness? </vt:lpstr>
      <vt:lpstr>IMPORTANCE OF POP CULTURE FIGURES</vt:lpstr>
      <vt:lpstr>Stretching Our Mindfulness Muscles</vt:lpstr>
      <vt:lpstr>PowerPoint Presentation</vt:lpstr>
      <vt:lpstr>MR. MIYAGI’S MANTRA BREATHING</vt:lpstr>
      <vt:lpstr>PowerPoint Presentation</vt:lpstr>
      <vt:lpstr>PowerPoint Presentation</vt:lpstr>
      <vt:lpstr>PowerPoint Presentation</vt:lpstr>
      <vt:lpstr>PowerPoint Presentation</vt:lpstr>
      <vt:lpstr>NINJA-ROMETER  CHECK IN</vt:lpstr>
      <vt:lpstr>PowerPoint Presentation</vt:lpstr>
      <vt:lpstr>Facing Our Anger</vt:lpstr>
      <vt:lpstr>DR. STRANGE AND THE STOP POWER</vt:lpstr>
      <vt:lpstr>PowerPoint Presentation</vt:lpstr>
      <vt:lpstr>PowerPoint Presentation</vt:lpstr>
      <vt:lpstr>RAFIKI AND NATURE INTERVENTIONS</vt:lpstr>
      <vt:lpstr>PowerPoint Presentation</vt:lpstr>
      <vt:lpstr>Mindfulness Silly Walk</vt:lpstr>
      <vt:lpstr>PowerPoint Presentation</vt:lpstr>
      <vt:lpstr>STRENGTH AND MINDFUL STONES </vt:lpstr>
      <vt:lpstr>PowerPoint Presentation</vt:lpstr>
      <vt:lpstr>PowerPoint Presentation</vt:lpstr>
      <vt:lpstr>Jump Into The Picture</vt:lpstr>
      <vt:lpstr>Theme Song Zone</vt:lpstr>
      <vt:lpstr>CAPES AND SHIELDS OF MINDFULNESS </vt:lpstr>
      <vt:lpstr>Create Your Base</vt:lpstr>
      <vt:lpstr>WHAT KIND OF MASTER ARE YOU?</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MASTERS OF MINDFULNESS</dc:title>
  <cp:lastModifiedBy>Elisa Gambill</cp:lastModifiedBy>
  <cp:revision>2</cp:revision>
  <dcterms:modified xsi:type="dcterms:W3CDTF">2021-04-23T14:56:53Z</dcterms:modified>
</cp:coreProperties>
</file>