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5"/>
  </p:notesMasterIdLst>
  <p:sldIdLst>
    <p:sldId id="653" r:id="rId2"/>
    <p:sldId id="275" r:id="rId3"/>
    <p:sldId id="277" r:id="rId4"/>
    <p:sldId id="256" r:id="rId5"/>
    <p:sldId id="257" r:id="rId6"/>
    <p:sldId id="781" r:id="rId7"/>
    <p:sldId id="806" r:id="rId8"/>
    <p:sldId id="810" r:id="rId9"/>
    <p:sldId id="807" r:id="rId10"/>
    <p:sldId id="808" r:id="rId11"/>
    <p:sldId id="809" r:id="rId12"/>
    <p:sldId id="811" r:id="rId13"/>
    <p:sldId id="805" r:id="rId14"/>
    <p:sldId id="800" r:id="rId15"/>
    <p:sldId id="804" r:id="rId16"/>
    <p:sldId id="802" r:id="rId17"/>
    <p:sldId id="798" r:id="rId18"/>
    <p:sldId id="473" r:id="rId19"/>
    <p:sldId id="340" r:id="rId20"/>
    <p:sldId id="343" r:id="rId21"/>
    <p:sldId id="274" r:id="rId22"/>
    <p:sldId id="801" r:id="rId23"/>
    <p:sldId id="270" r:id="rId24"/>
    <p:sldId id="646" r:id="rId25"/>
    <p:sldId id="272" r:id="rId26"/>
    <p:sldId id="273" r:id="rId27"/>
    <p:sldId id="647" r:id="rId28"/>
    <p:sldId id="267" r:id="rId29"/>
    <p:sldId id="278" r:id="rId30"/>
    <p:sldId id="280" r:id="rId31"/>
    <p:sldId id="661" r:id="rId32"/>
    <p:sldId id="662" r:id="rId33"/>
    <p:sldId id="264" r:id="rId34"/>
    <p:sldId id="268" r:id="rId35"/>
    <p:sldId id="279" r:id="rId36"/>
    <p:sldId id="269" r:id="rId37"/>
    <p:sldId id="325" r:id="rId38"/>
    <p:sldId id="335" r:id="rId39"/>
    <p:sldId id="336" r:id="rId40"/>
    <p:sldId id="635" r:id="rId41"/>
    <p:sldId id="803" r:id="rId42"/>
    <p:sldId id="651" r:id="rId43"/>
    <p:sldId id="812" r:id="rId4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Moore" initials="MM" lastIdx="1" clrIdx="0">
    <p:extLst>
      <p:ext uri="{19B8F6BF-5375-455C-9EA6-DF929625EA0E}">
        <p15:presenceInfo xmlns:p15="http://schemas.microsoft.com/office/powerpoint/2012/main" userId="dc7006b63008e2c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930962-D084-42D0-A353-4F3860651394}" v="10" dt="2021-04-23T14:05:01.6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457" autoAdjust="0"/>
  </p:normalViewPr>
  <p:slideViewPr>
    <p:cSldViewPr snapToGrid="0">
      <p:cViewPr varScale="1">
        <p:scale>
          <a:sx n="78" d="100"/>
          <a:sy n="78" d="100"/>
        </p:scale>
        <p:origin x="850" y="72"/>
      </p:cViewPr>
      <p:guideLst/>
    </p:cSldViewPr>
  </p:slideViewPr>
  <p:notesTextViewPr>
    <p:cViewPr>
      <p:scale>
        <a:sx n="1" d="1"/>
        <a:sy n="1" d="1"/>
      </p:scale>
      <p:origin x="0" y="0"/>
    </p:cViewPr>
  </p:notesTextViewPr>
  <p:sorterViewPr>
    <p:cViewPr>
      <p:scale>
        <a:sx n="100" d="100"/>
        <a:sy n="100" d="100"/>
      </p:scale>
      <p:origin x="0" y="-16917"/>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467F29-FFA7-464A-AA7E-ADF24366BEED}" type="doc">
      <dgm:prSet loTypeId="urn:microsoft.com/office/officeart/2005/8/layout/default" loCatId="list" qsTypeId="urn:microsoft.com/office/officeart/2005/8/quickstyle/3d1" qsCatId="3D" csTypeId="urn:microsoft.com/office/officeart/2005/8/colors/accent1_2" csCatId="accent1"/>
      <dgm:spPr/>
      <dgm:t>
        <a:bodyPr/>
        <a:lstStyle/>
        <a:p>
          <a:endParaRPr lang="en-US"/>
        </a:p>
      </dgm:t>
    </dgm:pt>
    <dgm:pt modelId="{4CC1BBD9-3D23-422B-A67D-0785CF669965}">
      <dgm:prSet/>
      <dgm:spPr/>
      <dgm:t>
        <a:bodyPr/>
        <a:lstStyle/>
        <a:p>
          <a:r>
            <a:rPr lang="en-US" b="0" i="0"/>
            <a:t>Don’t diagnosis the person</a:t>
          </a:r>
          <a:endParaRPr lang="en-US"/>
        </a:p>
      </dgm:t>
    </dgm:pt>
    <dgm:pt modelId="{379AD90C-168E-498B-AEFE-F58096C42B3A}" type="parTrans" cxnId="{21EBE66A-8DE5-4184-8DD1-C3E98B6C8FB2}">
      <dgm:prSet/>
      <dgm:spPr/>
      <dgm:t>
        <a:bodyPr/>
        <a:lstStyle/>
        <a:p>
          <a:endParaRPr lang="en-US"/>
        </a:p>
      </dgm:t>
    </dgm:pt>
    <dgm:pt modelId="{8157BFA2-28D9-4DA9-9AEC-E7767FB5ED23}" type="sibTrans" cxnId="{21EBE66A-8DE5-4184-8DD1-C3E98B6C8FB2}">
      <dgm:prSet/>
      <dgm:spPr/>
      <dgm:t>
        <a:bodyPr/>
        <a:lstStyle/>
        <a:p>
          <a:endParaRPr lang="en-US"/>
        </a:p>
      </dgm:t>
    </dgm:pt>
    <dgm:pt modelId="{9EC98691-109E-408B-AB8A-78835CB341B9}">
      <dgm:prSet/>
      <dgm:spPr/>
      <dgm:t>
        <a:bodyPr/>
        <a:lstStyle/>
        <a:p>
          <a:r>
            <a:rPr lang="en-US" b="0" i="0"/>
            <a:t>Do not make judgement statements</a:t>
          </a:r>
          <a:endParaRPr lang="en-US"/>
        </a:p>
      </dgm:t>
    </dgm:pt>
    <dgm:pt modelId="{3A6A059B-A7E5-4927-A959-D109023667A0}" type="parTrans" cxnId="{831E3D65-F63D-4E63-99CA-ADA599FF2032}">
      <dgm:prSet/>
      <dgm:spPr/>
      <dgm:t>
        <a:bodyPr/>
        <a:lstStyle/>
        <a:p>
          <a:endParaRPr lang="en-US"/>
        </a:p>
      </dgm:t>
    </dgm:pt>
    <dgm:pt modelId="{8ACBEECE-EF83-4EFD-A22A-3F0B20CA4637}" type="sibTrans" cxnId="{831E3D65-F63D-4E63-99CA-ADA599FF2032}">
      <dgm:prSet/>
      <dgm:spPr/>
      <dgm:t>
        <a:bodyPr/>
        <a:lstStyle/>
        <a:p>
          <a:endParaRPr lang="en-US"/>
        </a:p>
      </dgm:t>
    </dgm:pt>
    <dgm:pt modelId="{56AD3F85-1C77-42EB-88AB-150DC5D615C4}">
      <dgm:prSet/>
      <dgm:spPr/>
      <dgm:t>
        <a:bodyPr/>
        <a:lstStyle/>
        <a:p>
          <a:r>
            <a:rPr lang="en-US" b="0" i="0"/>
            <a:t>Do not go into teacher mode</a:t>
          </a:r>
          <a:endParaRPr lang="en-US"/>
        </a:p>
      </dgm:t>
    </dgm:pt>
    <dgm:pt modelId="{A489B982-B0F9-464B-984B-0C5CF5A8E5EE}" type="parTrans" cxnId="{5D696E5D-FCCF-4EDA-9809-8A936A7FBA36}">
      <dgm:prSet/>
      <dgm:spPr/>
      <dgm:t>
        <a:bodyPr/>
        <a:lstStyle/>
        <a:p>
          <a:endParaRPr lang="en-US"/>
        </a:p>
      </dgm:t>
    </dgm:pt>
    <dgm:pt modelId="{A4AC42B0-560F-4EA6-919E-1B7588E921D4}" type="sibTrans" cxnId="{5D696E5D-FCCF-4EDA-9809-8A936A7FBA36}">
      <dgm:prSet/>
      <dgm:spPr/>
      <dgm:t>
        <a:bodyPr/>
        <a:lstStyle/>
        <a:p>
          <a:endParaRPr lang="en-US"/>
        </a:p>
      </dgm:t>
    </dgm:pt>
    <dgm:pt modelId="{1B9862C2-243E-40F3-AA5C-07DF5B585258}">
      <dgm:prSet/>
      <dgm:spPr/>
      <dgm:t>
        <a:bodyPr/>
        <a:lstStyle/>
        <a:p>
          <a:r>
            <a:rPr lang="en-US" b="0" i="0"/>
            <a:t>Avoid rushing the person in the conversation</a:t>
          </a:r>
          <a:endParaRPr lang="en-US"/>
        </a:p>
      </dgm:t>
    </dgm:pt>
    <dgm:pt modelId="{EB9A1155-0336-4E19-AD59-DE71FE06BD82}" type="parTrans" cxnId="{341FF8B4-6507-45AF-87C6-54EE4107B043}">
      <dgm:prSet/>
      <dgm:spPr/>
      <dgm:t>
        <a:bodyPr/>
        <a:lstStyle/>
        <a:p>
          <a:endParaRPr lang="en-US"/>
        </a:p>
      </dgm:t>
    </dgm:pt>
    <dgm:pt modelId="{FB3D0DB4-81A2-4F02-A3F9-18C5E8BF854C}" type="sibTrans" cxnId="{341FF8B4-6507-45AF-87C6-54EE4107B043}">
      <dgm:prSet/>
      <dgm:spPr/>
      <dgm:t>
        <a:bodyPr/>
        <a:lstStyle/>
        <a:p>
          <a:endParaRPr lang="en-US"/>
        </a:p>
      </dgm:t>
    </dgm:pt>
    <dgm:pt modelId="{29AE3E3C-795B-496C-8650-AA402732B902}">
      <dgm:prSet/>
      <dgm:spPr/>
      <dgm:t>
        <a:bodyPr/>
        <a:lstStyle/>
        <a:p>
          <a:r>
            <a:rPr lang="en-US" b="0" i="0"/>
            <a:t>Do not read the information, have a conversation</a:t>
          </a:r>
          <a:endParaRPr lang="en-US"/>
        </a:p>
      </dgm:t>
    </dgm:pt>
    <dgm:pt modelId="{BF9357D5-2ECB-4E77-80FE-D2132C001C12}" type="parTrans" cxnId="{AF7E120F-A129-4AAB-8A27-39764A895C11}">
      <dgm:prSet/>
      <dgm:spPr/>
      <dgm:t>
        <a:bodyPr/>
        <a:lstStyle/>
        <a:p>
          <a:endParaRPr lang="en-US"/>
        </a:p>
      </dgm:t>
    </dgm:pt>
    <dgm:pt modelId="{AFFD41B1-BB50-401B-960A-9B0A2928299B}" type="sibTrans" cxnId="{AF7E120F-A129-4AAB-8A27-39764A895C11}">
      <dgm:prSet/>
      <dgm:spPr/>
      <dgm:t>
        <a:bodyPr/>
        <a:lstStyle/>
        <a:p>
          <a:endParaRPr lang="en-US"/>
        </a:p>
      </dgm:t>
    </dgm:pt>
    <dgm:pt modelId="{6FFE916C-8635-4007-9A4F-2ECE463C6868}">
      <dgm:prSet/>
      <dgm:spPr/>
      <dgm:t>
        <a:bodyPr/>
        <a:lstStyle/>
        <a:p>
          <a:r>
            <a:rPr lang="en-US" b="0" i="0"/>
            <a:t>Listen to their beliefs about OUD </a:t>
          </a:r>
          <a:endParaRPr lang="en-US"/>
        </a:p>
      </dgm:t>
    </dgm:pt>
    <dgm:pt modelId="{B292E8BA-367C-4999-9A8C-57EC98A87DB9}" type="parTrans" cxnId="{35B586FF-7B5D-4AF4-A6E2-387394AC07F2}">
      <dgm:prSet/>
      <dgm:spPr/>
      <dgm:t>
        <a:bodyPr/>
        <a:lstStyle/>
        <a:p>
          <a:endParaRPr lang="en-US"/>
        </a:p>
      </dgm:t>
    </dgm:pt>
    <dgm:pt modelId="{0D982719-8737-42CD-8666-C2816149FB00}" type="sibTrans" cxnId="{35B586FF-7B5D-4AF4-A6E2-387394AC07F2}">
      <dgm:prSet/>
      <dgm:spPr/>
      <dgm:t>
        <a:bodyPr/>
        <a:lstStyle/>
        <a:p>
          <a:endParaRPr lang="en-US"/>
        </a:p>
      </dgm:t>
    </dgm:pt>
    <dgm:pt modelId="{CB66CCDF-12FD-4F9D-B374-CEABD498E95A}">
      <dgm:prSet/>
      <dgm:spPr/>
      <dgm:t>
        <a:bodyPr/>
        <a:lstStyle/>
        <a:p>
          <a:r>
            <a:rPr lang="en-US" b="0" i="0"/>
            <a:t>Do not force the conversation</a:t>
          </a:r>
          <a:endParaRPr lang="en-US"/>
        </a:p>
      </dgm:t>
    </dgm:pt>
    <dgm:pt modelId="{5ABFB920-10DB-4A6E-B5A4-28BDE5E58028}" type="parTrans" cxnId="{C7AEE00A-6F90-4D9A-A8A0-562D75482F8D}">
      <dgm:prSet/>
      <dgm:spPr/>
      <dgm:t>
        <a:bodyPr/>
        <a:lstStyle/>
        <a:p>
          <a:endParaRPr lang="en-US"/>
        </a:p>
      </dgm:t>
    </dgm:pt>
    <dgm:pt modelId="{F3CAA628-6FB1-43BC-92A1-E532F412220F}" type="sibTrans" cxnId="{C7AEE00A-6F90-4D9A-A8A0-562D75482F8D}">
      <dgm:prSet/>
      <dgm:spPr/>
      <dgm:t>
        <a:bodyPr/>
        <a:lstStyle/>
        <a:p>
          <a:endParaRPr lang="en-US"/>
        </a:p>
      </dgm:t>
    </dgm:pt>
    <dgm:pt modelId="{FBDC807B-9053-490A-A94B-2842E2A48E27}">
      <dgm:prSet/>
      <dgm:spPr/>
      <dgm:t>
        <a:bodyPr/>
        <a:lstStyle/>
        <a:p>
          <a:r>
            <a:rPr lang="en-US" b="0" i="0"/>
            <a:t>Bo okay with everyone not wanting to talk</a:t>
          </a:r>
          <a:endParaRPr lang="en-US"/>
        </a:p>
      </dgm:t>
    </dgm:pt>
    <dgm:pt modelId="{FEF5363F-5CD5-49FB-8479-B4C7CD54B409}" type="parTrans" cxnId="{D2B72CE8-796A-4436-B426-92F06499CEE4}">
      <dgm:prSet/>
      <dgm:spPr/>
      <dgm:t>
        <a:bodyPr/>
        <a:lstStyle/>
        <a:p>
          <a:endParaRPr lang="en-US"/>
        </a:p>
      </dgm:t>
    </dgm:pt>
    <dgm:pt modelId="{174FA32A-C750-4D84-810E-260402C8E0F2}" type="sibTrans" cxnId="{D2B72CE8-796A-4436-B426-92F06499CEE4}">
      <dgm:prSet/>
      <dgm:spPr/>
      <dgm:t>
        <a:bodyPr/>
        <a:lstStyle/>
        <a:p>
          <a:endParaRPr lang="en-US"/>
        </a:p>
      </dgm:t>
    </dgm:pt>
    <dgm:pt modelId="{0554CDA8-3452-4455-9BE8-08D134410C6D}" type="pres">
      <dgm:prSet presAssocID="{AE467F29-FFA7-464A-AA7E-ADF24366BEED}" presName="diagram" presStyleCnt="0">
        <dgm:presLayoutVars>
          <dgm:dir/>
          <dgm:resizeHandles val="exact"/>
        </dgm:presLayoutVars>
      </dgm:prSet>
      <dgm:spPr/>
    </dgm:pt>
    <dgm:pt modelId="{7DD10C1C-96A6-4E5C-89C6-7850C7B85087}" type="pres">
      <dgm:prSet presAssocID="{4CC1BBD9-3D23-422B-A67D-0785CF669965}" presName="node" presStyleLbl="node1" presStyleIdx="0" presStyleCnt="8">
        <dgm:presLayoutVars>
          <dgm:bulletEnabled val="1"/>
        </dgm:presLayoutVars>
      </dgm:prSet>
      <dgm:spPr/>
    </dgm:pt>
    <dgm:pt modelId="{C800B41C-C29D-42DE-9B4D-19C754EB8827}" type="pres">
      <dgm:prSet presAssocID="{8157BFA2-28D9-4DA9-9AEC-E7767FB5ED23}" presName="sibTrans" presStyleCnt="0"/>
      <dgm:spPr/>
    </dgm:pt>
    <dgm:pt modelId="{F7C1C409-04E2-4B35-BC9D-48E75ECBB0BC}" type="pres">
      <dgm:prSet presAssocID="{9EC98691-109E-408B-AB8A-78835CB341B9}" presName="node" presStyleLbl="node1" presStyleIdx="1" presStyleCnt="8">
        <dgm:presLayoutVars>
          <dgm:bulletEnabled val="1"/>
        </dgm:presLayoutVars>
      </dgm:prSet>
      <dgm:spPr/>
    </dgm:pt>
    <dgm:pt modelId="{B21B0344-A415-4AA3-99C0-A68CB33E5C80}" type="pres">
      <dgm:prSet presAssocID="{8ACBEECE-EF83-4EFD-A22A-3F0B20CA4637}" presName="sibTrans" presStyleCnt="0"/>
      <dgm:spPr/>
    </dgm:pt>
    <dgm:pt modelId="{398051E9-DF56-4E3E-BF3D-4F6BD224EEF1}" type="pres">
      <dgm:prSet presAssocID="{56AD3F85-1C77-42EB-88AB-150DC5D615C4}" presName="node" presStyleLbl="node1" presStyleIdx="2" presStyleCnt="8">
        <dgm:presLayoutVars>
          <dgm:bulletEnabled val="1"/>
        </dgm:presLayoutVars>
      </dgm:prSet>
      <dgm:spPr/>
    </dgm:pt>
    <dgm:pt modelId="{EC71A891-D54B-4A0E-A1EF-B924B9F0A799}" type="pres">
      <dgm:prSet presAssocID="{A4AC42B0-560F-4EA6-919E-1B7588E921D4}" presName="sibTrans" presStyleCnt="0"/>
      <dgm:spPr/>
    </dgm:pt>
    <dgm:pt modelId="{6D66E778-7267-441F-B14B-1E897C0F09CA}" type="pres">
      <dgm:prSet presAssocID="{1B9862C2-243E-40F3-AA5C-07DF5B585258}" presName="node" presStyleLbl="node1" presStyleIdx="3" presStyleCnt="8">
        <dgm:presLayoutVars>
          <dgm:bulletEnabled val="1"/>
        </dgm:presLayoutVars>
      </dgm:prSet>
      <dgm:spPr/>
    </dgm:pt>
    <dgm:pt modelId="{B2D1B716-0B43-4D45-BD32-D84DCA9DD5D7}" type="pres">
      <dgm:prSet presAssocID="{FB3D0DB4-81A2-4F02-A3F9-18C5E8BF854C}" presName="sibTrans" presStyleCnt="0"/>
      <dgm:spPr/>
    </dgm:pt>
    <dgm:pt modelId="{5C01D10F-C7A7-4ABF-BB37-27AFBEF13E88}" type="pres">
      <dgm:prSet presAssocID="{29AE3E3C-795B-496C-8650-AA402732B902}" presName="node" presStyleLbl="node1" presStyleIdx="4" presStyleCnt="8">
        <dgm:presLayoutVars>
          <dgm:bulletEnabled val="1"/>
        </dgm:presLayoutVars>
      </dgm:prSet>
      <dgm:spPr/>
    </dgm:pt>
    <dgm:pt modelId="{6BD5C688-6AB1-4A67-A84C-09EE1B19C7DC}" type="pres">
      <dgm:prSet presAssocID="{AFFD41B1-BB50-401B-960A-9B0A2928299B}" presName="sibTrans" presStyleCnt="0"/>
      <dgm:spPr/>
    </dgm:pt>
    <dgm:pt modelId="{A7778A44-CDB5-4B5F-8306-169D7D5DA2CA}" type="pres">
      <dgm:prSet presAssocID="{6FFE916C-8635-4007-9A4F-2ECE463C6868}" presName="node" presStyleLbl="node1" presStyleIdx="5" presStyleCnt="8">
        <dgm:presLayoutVars>
          <dgm:bulletEnabled val="1"/>
        </dgm:presLayoutVars>
      </dgm:prSet>
      <dgm:spPr/>
    </dgm:pt>
    <dgm:pt modelId="{EFAEB03A-2D34-4FDB-8B99-70ECEB22C632}" type="pres">
      <dgm:prSet presAssocID="{0D982719-8737-42CD-8666-C2816149FB00}" presName="sibTrans" presStyleCnt="0"/>
      <dgm:spPr/>
    </dgm:pt>
    <dgm:pt modelId="{0A5FB721-5A59-4497-9FF1-F550A275ECBF}" type="pres">
      <dgm:prSet presAssocID="{CB66CCDF-12FD-4F9D-B374-CEABD498E95A}" presName="node" presStyleLbl="node1" presStyleIdx="6" presStyleCnt="8">
        <dgm:presLayoutVars>
          <dgm:bulletEnabled val="1"/>
        </dgm:presLayoutVars>
      </dgm:prSet>
      <dgm:spPr/>
    </dgm:pt>
    <dgm:pt modelId="{DD083211-30CF-425B-BE22-C384702052C2}" type="pres">
      <dgm:prSet presAssocID="{F3CAA628-6FB1-43BC-92A1-E532F412220F}" presName="sibTrans" presStyleCnt="0"/>
      <dgm:spPr/>
    </dgm:pt>
    <dgm:pt modelId="{8CB34BF0-C97F-4BB1-A6B7-C2FB965CC022}" type="pres">
      <dgm:prSet presAssocID="{FBDC807B-9053-490A-A94B-2842E2A48E27}" presName="node" presStyleLbl="node1" presStyleIdx="7" presStyleCnt="8">
        <dgm:presLayoutVars>
          <dgm:bulletEnabled val="1"/>
        </dgm:presLayoutVars>
      </dgm:prSet>
      <dgm:spPr/>
    </dgm:pt>
  </dgm:ptLst>
  <dgm:cxnLst>
    <dgm:cxn modelId="{FA179F01-B353-495A-8721-4486585637C1}" type="presOf" srcId="{1B9862C2-243E-40F3-AA5C-07DF5B585258}" destId="{6D66E778-7267-441F-B14B-1E897C0F09CA}" srcOrd="0" destOrd="0" presId="urn:microsoft.com/office/officeart/2005/8/layout/default"/>
    <dgm:cxn modelId="{C7AEE00A-6F90-4D9A-A8A0-562D75482F8D}" srcId="{AE467F29-FFA7-464A-AA7E-ADF24366BEED}" destId="{CB66CCDF-12FD-4F9D-B374-CEABD498E95A}" srcOrd="6" destOrd="0" parTransId="{5ABFB920-10DB-4A6E-B5A4-28BDE5E58028}" sibTransId="{F3CAA628-6FB1-43BC-92A1-E532F412220F}"/>
    <dgm:cxn modelId="{AF7E120F-A129-4AAB-8A27-39764A895C11}" srcId="{AE467F29-FFA7-464A-AA7E-ADF24366BEED}" destId="{29AE3E3C-795B-496C-8650-AA402732B902}" srcOrd="4" destOrd="0" parTransId="{BF9357D5-2ECB-4E77-80FE-D2132C001C12}" sibTransId="{AFFD41B1-BB50-401B-960A-9B0A2928299B}"/>
    <dgm:cxn modelId="{5D696E5D-FCCF-4EDA-9809-8A936A7FBA36}" srcId="{AE467F29-FFA7-464A-AA7E-ADF24366BEED}" destId="{56AD3F85-1C77-42EB-88AB-150DC5D615C4}" srcOrd="2" destOrd="0" parTransId="{A489B982-B0F9-464B-984B-0C5CF5A8E5EE}" sibTransId="{A4AC42B0-560F-4EA6-919E-1B7588E921D4}"/>
    <dgm:cxn modelId="{268E665E-C52F-4F6B-80F0-CA6276D9635C}" type="presOf" srcId="{9EC98691-109E-408B-AB8A-78835CB341B9}" destId="{F7C1C409-04E2-4B35-BC9D-48E75ECBB0BC}" srcOrd="0" destOrd="0" presId="urn:microsoft.com/office/officeart/2005/8/layout/default"/>
    <dgm:cxn modelId="{831E3D65-F63D-4E63-99CA-ADA599FF2032}" srcId="{AE467F29-FFA7-464A-AA7E-ADF24366BEED}" destId="{9EC98691-109E-408B-AB8A-78835CB341B9}" srcOrd="1" destOrd="0" parTransId="{3A6A059B-A7E5-4927-A959-D109023667A0}" sibTransId="{8ACBEECE-EF83-4EFD-A22A-3F0B20CA4637}"/>
    <dgm:cxn modelId="{33A5A566-1A8F-4263-BA2F-1D29D9BB45CD}" type="presOf" srcId="{56AD3F85-1C77-42EB-88AB-150DC5D615C4}" destId="{398051E9-DF56-4E3E-BF3D-4F6BD224EEF1}" srcOrd="0" destOrd="0" presId="urn:microsoft.com/office/officeart/2005/8/layout/default"/>
    <dgm:cxn modelId="{21EBE66A-8DE5-4184-8DD1-C3E98B6C8FB2}" srcId="{AE467F29-FFA7-464A-AA7E-ADF24366BEED}" destId="{4CC1BBD9-3D23-422B-A67D-0785CF669965}" srcOrd="0" destOrd="0" parTransId="{379AD90C-168E-498B-AEFE-F58096C42B3A}" sibTransId="{8157BFA2-28D9-4DA9-9AEC-E7767FB5ED23}"/>
    <dgm:cxn modelId="{1B74527E-88BA-474A-B1AD-9E436870BB6F}" type="presOf" srcId="{4CC1BBD9-3D23-422B-A67D-0785CF669965}" destId="{7DD10C1C-96A6-4E5C-89C6-7850C7B85087}" srcOrd="0" destOrd="0" presId="urn:microsoft.com/office/officeart/2005/8/layout/default"/>
    <dgm:cxn modelId="{71894897-4F2E-4B5D-BC67-335843280793}" type="presOf" srcId="{CB66CCDF-12FD-4F9D-B374-CEABD498E95A}" destId="{0A5FB721-5A59-4497-9FF1-F550A275ECBF}" srcOrd="0" destOrd="0" presId="urn:microsoft.com/office/officeart/2005/8/layout/default"/>
    <dgm:cxn modelId="{4524C7A9-CF16-471F-A8D4-72CA6A1733DA}" type="presOf" srcId="{29AE3E3C-795B-496C-8650-AA402732B902}" destId="{5C01D10F-C7A7-4ABF-BB37-27AFBEF13E88}" srcOrd="0" destOrd="0" presId="urn:microsoft.com/office/officeart/2005/8/layout/default"/>
    <dgm:cxn modelId="{2D0B10B3-8567-4A57-9D8C-1172E0527BE8}" type="presOf" srcId="{FBDC807B-9053-490A-A94B-2842E2A48E27}" destId="{8CB34BF0-C97F-4BB1-A6B7-C2FB965CC022}" srcOrd="0" destOrd="0" presId="urn:microsoft.com/office/officeart/2005/8/layout/default"/>
    <dgm:cxn modelId="{341FF8B4-6507-45AF-87C6-54EE4107B043}" srcId="{AE467F29-FFA7-464A-AA7E-ADF24366BEED}" destId="{1B9862C2-243E-40F3-AA5C-07DF5B585258}" srcOrd="3" destOrd="0" parTransId="{EB9A1155-0336-4E19-AD59-DE71FE06BD82}" sibTransId="{FB3D0DB4-81A2-4F02-A3F9-18C5E8BF854C}"/>
    <dgm:cxn modelId="{1683FACC-C7AA-4659-8932-A0023BDF463C}" type="presOf" srcId="{AE467F29-FFA7-464A-AA7E-ADF24366BEED}" destId="{0554CDA8-3452-4455-9BE8-08D134410C6D}" srcOrd="0" destOrd="0" presId="urn:microsoft.com/office/officeart/2005/8/layout/default"/>
    <dgm:cxn modelId="{9064C0D9-A9E2-4EB4-B49B-5B58DCC241D5}" type="presOf" srcId="{6FFE916C-8635-4007-9A4F-2ECE463C6868}" destId="{A7778A44-CDB5-4B5F-8306-169D7D5DA2CA}" srcOrd="0" destOrd="0" presId="urn:microsoft.com/office/officeart/2005/8/layout/default"/>
    <dgm:cxn modelId="{D2B72CE8-796A-4436-B426-92F06499CEE4}" srcId="{AE467F29-FFA7-464A-AA7E-ADF24366BEED}" destId="{FBDC807B-9053-490A-A94B-2842E2A48E27}" srcOrd="7" destOrd="0" parTransId="{FEF5363F-5CD5-49FB-8479-B4C7CD54B409}" sibTransId="{174FA32A-C750-4D84-810E-260402C8E0F2}"/>
    <dgm:cxn modelId="{35B586FF-7B5D-4AF4-A6E2-387394AC07F2}" srcId="{AE467F29-FFA7-464A-AA7E-ADF24366BEED}" destId="{6FFE916C-8635-4007-9A4F-2ECE463C6868}" srcOrd="5" destOrd="0" parTransId="{B292E8BA-367C-4999-9A8C-57EC98A87DB9}" sibTransId="{0D982719-8737-42CD-8666-C2816149FB00}"/>
    <dgm:cxn modelId="{E00EDFB9-3B27-4CFB-AD65-3EFADF4171B8}" type="presParOf" srcId="{0554CDA8-3452-4455-9BE8-08D134410C6D}" destId="{7DD10C1C-96A6-4E5C-89C6-7850C7B85087}" srcOrd="0" destOrd="0" presId="urn:microsoft.com/office/officeart/2005/8/layout/default"/>
    <dgm:cxn modelId="{7D9B7CC7-4C8A-4C54-8829-08E07A3C3506}" type="presParOf" srcId="{0554CDA8-3452-4455-9BE8-08D134410C6D}" destId="{C800B41C-C29D-42DE-9B4D-19C754EB8827}" srcOrd="1" destOrd="0" presId="urn:microsoft.com/office/officeart/2005/8/layout/default"/>
    <dgm:cxn modelId="{D37C8480-6E31-46CD-8184-3BEDF1D72769}" type="presParOf" srcId="{0554CDA8-3452-4455-9BE8-08D134410C6D}" destId="{F7C1C409-04E2-4B35-BC9D-48E75ECBB0BC}" srcOrd="2" destOrd="0" presId="urn:microsoft.com/office/officeart/2005/8/layout/default"/>
    <dgm:cxn modelId="{1BC34926-EF4A-4AB5-968C-44780B8BC9F9}" type="presParOf" srcId="{0554CDA8-3452-4455-9BE8-08D134410C6D}" destId="{B21B0344-A415-4AA3-99C0-A68CB33E5C80}" srcOrd="3" destOrd="0" presId="urn:microsoft.com/office/officeart/2005/8/layout/default"/>
    <dgm:cxn modelId="{C1AB598E-0143-4B53-84CB-A9EEC609E759}" type="presParOf" srcId="{0554CDA8-3452-4455-9BE8-08D134410C6D}" destId="{398051E9-DF56-4E3E-BF3D-4F6BD224EEF1}" srcOrd="4" destOrd="0" presId="urn:microsoft.com/office/officeart/2005/8/layout/default"/>
    <dgm:cxn modelId="{B85D3C8F-3750-4D3D-A78B-710B971CE36F}" type="presParOf" srcId="{0554CDA8-3452-4455-9BE8-08D134410C6D}" destId="{EC71A891-D54B-4A0E-A1EF-B924B9F0A799}" srcOrd="5" destOrd="0" presId="urn:microsoft.com/office/officeart/2005/8/layout/default"/>
    <dgm:cxn modelId="{7DACE1CA-0DC4-446F-A4CB-1DB4F9DB7E01}" type="presParOf" srcId="{0554CDA8-3452-4455-9BE8-08D134410C6D}" destId="{6D66E778-7267-441F-B14B-1E897C0F09CA}" srcOrd="6" destOrd="0" presId="urn:microsoft.com/office/officeart/2005/8/layout/default"/>
    <dgm:cxn modelId="{9A22FB27-6E6C-4212-BF01-2557A30547EB}" type="presParOf" srcId="{0554CDA8-3452-4455-9BE8-08D134410C6D}" destId="{B2D1B716-0B43-4D45-BD32-D84DCA9DD5D7}" srcOrd="7" destOrd="0" presId="urn:microsoft.com/office/officeart/2005/8/layout/default"/>
    <dgm:cxn modelId="{1C817D91-37BA-4DE0-9D78-227D74E4627F}" type="presParOf" srcId="{0554CDA8-3452-4455-9BE8-08D134410C6D}" destId="{5C01D10F-C7A7-4ABF-BB37-27AFBEF13E88}" srcOrd="8" destOrd="0" presId="urn:microsoft.com/office/officeart/2005/8/layout/default"/>
    <dgm:cxn modelId="{3E57EA95-42C9-41ED-B845-1EB28E7B7727}" type="presParOf" srcId="{0554CDA8-3452-4455-9BE8-08D134410C6D}" destId="{6BD5C688-6AB1-4A67-A84C-09EE1B19C7DC}" srcOrd="9" destOrd="0" presId="urn:microsoft.com/office/officeart/2005/8/layout/default"/>
    <dgm:cxn modelId="{6970481F-F4F4-4C43-826F-148D48A12287}" type="presParOf" srcId="{0554CDA8-3452-4455-9BE8-08D134410C6D}" destId="{A7778A44-CDB5-4B5F-8306-169D7D5DA2CA}" srcOrd="10" destOrd="0" presId="urn:microsoft.com/office/officeart/2005/8/layout/default"/>
    <dgm:cxn modelId="{39C53F06-8EF3-4F9E-B60F-1068B615579F}" type="presParOf" srcId="{0554CDA8-3452-4455-9BE8-08D134410C6D}" destId="{EFAEB03A-2D34-4FDB-8B99-70ECEB22C632}" srcOrd="11" destOrd="0" presId="urn:microsoft.com/office/officeart/2005/8/layout/default"/>
    <dgm:cxn modelId="{A633738E-C324-4DFA-8135-214CD26031F8}" type="presParOf" srcId="{0554CDA8-3452-4455-9BE8-08D134410C6D}" destId="{0A5FB721-5A59-4497-9FF1-F550A275ECBF}" srcOrd="12" destOrd="0" presId="urn:microsoft.com/office/officeart/2005/8/layout/default"/>
    <dgm:cxn modelId="{3F56E2A8-B756-495F-91F4-89DE3751D08F}" type="presParOf" srcId="{0554CDA8-3452-4455-9BE8-08D134410C6D}" destId="{DD083211-30CF-425B-BE22-C384702052C2}" srcOrd="13" destOrd="0" presId="urn:microsoft.com/office/officeart/2005/8/layout/default"/>
    <dgm:cxn modelId="{C15200C6-4CAC-4EC1-8DC7-E341EC6BAE92}" type="presParOf" srcId="{0554CDA8-3452-4455-9BE8-08D134410C6D}" destId="{8CB34BF0-C97F-4BB1-A6B7-C2FB965CC022}"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D10C1C-96A6-4E5C-89C6-7850C7B85087}">
      <dsp:nvSpPr>
        <dsp:cNvPr id="0" name=""/>
        <dsp:cNvSpPr/>
      </dsp:nvSpPr>
      <dsp:spPr>
        <a:xfrm>
          <a:off x="3342" y="314860"/>
          <a:ext cx="2651521" cy="1590913"/>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a:t>Don’t diagnosis the person</a:t>
          </a:r>
          <a:endParaRPr lang="en-US" sz="2400" kern="1200"/>
        </a:p>
      </dsp:txBody>
      <dsp:txXfrm>
        <a:off x="3342" y="314860"/>
        <a:ext cx="2651521" cy="1590913"/>
      </dsp:txXfrm>
    </dsp:sp>
    <dsp:sp modelId="{F7C1C409-04E2-4B35-BC9D-48E75ECBB0BC}">
      <dsp:nvSpPr>
        <dsp:cNvPr id="0" name=""/>
        <dsp:cNvSpPr/>
      </dsp:nvSpPr>
      <dsp:spPr>
        <a:xfrm>
          <a:off x="2920016" y="314860"/>
          <a:ext cx="2651521" cy="1590913"/>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a:t>Do not make judgement statements</a:t>
          </a:r>
          <a:endParaRPr lang="en-US" sz="2400" kern="1200"/>
        </a:p>
      </dsp:txBody>
      <dsp:txXfrm>
        <a:off x="2920016" y="314860"/>
        <a:ext cx="2651521" cy="1590913"/>
      </dsp:txXfrm>
    </dsp:sp>
    <dsp:sp modelId="{398051E9-DF56-4E3E-BF3D-4F6BD224EEF1}">
      <dsp:nvSpPr>
        <dsp:cNvPr id="0" name=""/>
        <dsp:cNvSpPr/>
      </dsp:nvSpPr>
      <dsp:spPr>
        <a:xfrm>
          <a:off x="5836690" y="314860"/>
          <a:ext cx="2651521" cy="1590913"/>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a:t>Do not go into teacher mode</a:t>
          </a:r>
          <a:endParaRPr lang="en-US" sz="2400" kern="1200"/>
        </a:p>
      </dsp:txBody>
      <dsp:txXfrm>
        <a:off x="5836690" y="314860"/>
        <a:ext cx="2651521" cy="1590913"/>
      </dsp:txXfrm>
    </dsp:sp>
    <dsp:sp modelId="{6D66E778-7267-441F-B14B-1E897C0F09CA}">
      <dsp:nvSpPr>
        <dsp:cNvPr id="0" name=""/>
        <dsp:cNvSpPr/>
      </dsp:nvSpPr>
      <dsp:spPr>
        <a:xfrm>
          <a:off x="8753364" y="314860"/>
          <a:ext cx="2651521" cy="1590913"/>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a:t>Avoid rushing the person in the conversation</a:t>
          </a:r>
          <a:endParaRPr lang="en-US" sz="2400" kern="1200"/>
        </a:p>
      </dsp:txBody>
      <dsp:txXfrm>
        <a:off x="8753364" y="314860"/>
        <a:ext cx="2651521" cy="1590913"/>
      </dsp:txXfrm>
    </dsp:sp>
    <dsp:sp modelId="{5C01D10F-C7A7-4ABF-BB37-27AFBEF13E88}">
      <dsp:nvSpPr>
        <dsp:cNvPr id="0" name=""/>
        <dsp:cNvSpPr/>
      </dsp:nvSpPr>
      <dsp:spPr>
        <a:xfrm>
          <a:off x="3342" y="2170925"/>
          <a:ext cx="2651521" cy="1590913"/>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a:t>Do not read the information, have a conversation</a:t>
          </a:r>
          <a:endParaRPr lang="en-US" sz="2400" kern="1200"/>
        </a:p>
      </dsp:txBody>
      <dsp:txXfrm>
        <a:off x="3342" y="2170925"/>
        <a:ext cx="2651521" cy="1590913"/>
      </dsp:txXfrm>
    </dsp:sp>
    <dsp:sp modelId="{A7778A44-CDB5-4B5F-8306-169D7D5DA2CA}">
      <dsp:nvSpPr>
        <dsp:cNvPr id="0" name=""/>
        <dsp:cNvSpPr/>
      </dsp:nvSpPr>
      <dsp:spPr>
        <a:xfrm>
          <a:off x="2920016" y="2170925"/>
          <a:ext cx="2651521" cy="1590913"/>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a:t>Listen to their beliefs about OUD </a:t>
          </a:r>
          <a:endParaRPr lang="en-US" sz="2400" kern="1200"/>
        </a:p>
      </dsp:txBody>
      <dsp:txXfrm>
        <a:off x="2920016" y="2170925"/>
        <a:ext cx="2651521" cy="1590913"/>
      </dsp:txXfrm>
    </dsp:sp>
    <dsp:sp modelId="{0A5FB721-5A59-4497-9FF1-F550A275ECBF}">
      <dsp:nvSpPr>
        <dsp:cNvPr id="0" name=""/>
        <dsp:cNvSpPr/>
      </dsp:nvSpPr>
      <dsp:spPr>
        <a:xfrm>
          <a:off x="5836690" y="2170925"/>
          <a:ext cx="2651521" cy="1590913"/>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a:t>Do not force the conversation</a:t>
          </a:r>
          <a:endParaRPr lang="en-US" sz="2400" kern="1200"/>
        </a:p>
      </dsp:txBody>
      <dsp:txXfrm>
        <a:off x="5836690" y="2170925"/>
        <a:ext cx="2651521" cy="1590913"/>
      </dsp:txXfrm>
    </dsp:sp>
    <dsp:sp modelId="{8CB34BF0-C97F-4BB1-A6B7-C2FB965CC022}">
      <dsp:nvSpPr>
        <dsp:cNvPr id="0" name=""/>
        <dsp:cNvSpPr/>
      </dsp:nvSpPr>
      <dsp:spPr>
        <a:xfrm>
          <a:off x="8753364" y="2170925"/>
          <a:ext cx="2651521" cy="1590913"/>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a:t>Bo okay with everyone not wanting to talk</a:t>
          </a:r>
          <a:endParaRPr lang="en-US" sz="2400" kern="1200"/>
        </a:p>
      </dsp:txBody>
      <dsp:txXfrm>
        <a:off x="8753364" y="2170925"/>
        <a:ext cx="2651521" cy="159091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9826176-DD2F-4F30-B339-82AE5318E54E}" type="datetimeFigureOut">
              <a:rPr lang="en-US" smtClean="0"/>
              <a:t>4/23/2021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8CEEA0E-FC5C-419C-A889-5FB17BD215E9}" type="slidenum">
              <a:rPr lang="en-US" smtClean="0"/>
              <a:t>‹#›</a:t>
            </a:fld>
            <a:endParaRPr lang="en-US"/>
          </a:p>
        </p:txBody>
      </p:sp>
    </p:spTree>
    <p:extLst>
      <p:ext uri="{BB962C8B-B14F-4D97-AF65-F5344CB8AC3E}">
        <p14:creationId xmlns:p14="http://schemas.microsoft.com/office/powerpoint/2010/main" val="1253239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CEEA0E-FC5C-419C-A889-5FB17BD215E9}" type="slidenum">
              <a:rPr lang="en-US" smtClean="0"/>
              <a:t>16</a:t>
            </a:fld>
            <a:endParaRPr lang="en-US"/>
          </a:p>
        </p:txBody>
      </p:sp>
    </p:spTree>
    <p:extLst>
      <p:ext uri="{BB962C8B-B14F-4D97-AF65-F5344CB8AC3E}">
        <p14:creationId xmlns:p14="http://schemas.microsoft.com/office/powerpoint/2010/main" val="2943669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A055F39-DBF2-4708-9D0C-92AF29BAD49E}" type="slidenum">
              <a:rPr lang="en-US" smtClean="0"/>
              <a:pPr/>
              <a:t>18</a:t>
            </a:fld>
            <a:endParaRPr lang="en-US" dirty="0"/>
          </a:p>
        </p:txBody>
      </p:sp>
      <p:sp>
        <p:nvSpPr>
          <p:cNvPr id="9" name="Slide Image Placeholder 8"/>
          <p:cNvSpPr>
            <a:spLocks noGrp="1" noRot="1" noChangeAspect="1"/>
          </p:cNvSpPr>
          <p:nvPr>
            <p:ph type="sldImg"/>
          </p:nvPr>
        </p:nvSpPr>
        <p:spPr/>
      </p:sp>
      <p:sp>
        <p:nvSpPr>
          <p:cNvPr id="10" name="Notes Placeholder 9"/>
          <p:cNvSpPr>
            <a:spLocks noGrp="1"/>
          </p:cNvSpPr>
          <p:nvPr>
            <p:ph type="body" idx="1"/>
          </p:nvPr>
        </p:nvSpPr>
        <p:spPr/>
        <p:txBody>
          <a:bodyPr/>
          <a:lstStyle/>
          <a:p>
            <a:endParaRPr lang="en-US"/>
          </a:p>
        </p:txBody>
      </p:sp>
    </p:spTree>
    <p:extLst>
      <p:ext uri="{BB962C8B-B14F-4D97-AF65-F5344CB8AC3E}">
        <p14:creationId xmlns:p14="http://schemas.microsoft.com/office/powerpoint/2010/main" val="2532565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a:t>Culture is often thought of in terms of race or ethnicity, but culture also refers to other characteristics such as age, gender, geographical location, or sexual orientation and gender identity. </a:t>
            </a:r>
          </a:p>
          <a:p>
            <a:endParaRPr lang="en-US"/>
          </a:p>
          <a:p>
            <a:r>
              <a:rPr lang="en-US"/>
              <a:t>Child welfare workers can bring about positive change by understanding the cultural context of their clients and by being willing and prepared to work within that context. This means understanding community-based values, traditions, and customs and being willing to seek training if needed. </a:t>
            </a:r>
            <a:endParaRPr lang="en-US" dirty="0"/>
          </a:p>
        </p:txBody>
      </p:sp>
      <p:sp>
        <p:nvSpPr>
          <p:cNvPr id="4" name="Slide Number Placeholder 3"/>
          <p:cNvSpPr>
            <a:spLocks noGrp="1"/>
          </p:cNvSpPr>
          <p:nvPr>
            <p:ph type="sldNum" sz="quarter" idx="10"/>
          </p:nvPr>
        </p:nvSpPr>
        <p:spPr/>
        <p:txBody>
          <a:bodyPr/>
          <a:lstStyle/>
          <a:p>
            <a:fld id="{2E1BCB87-4CC9-4D37-BDC3-E8A0FA5D025D}" type="slidenum">
              <a:rPr lang="en-US" smtClean="0"/>
              <a:pPr/>
              <a:t>19</a:t>
            </a:fld>
            <a:endParaRPr lang="en-US" dirty="0"/>
          </a:p>
        </p:txBody>
      </p:sp>
      <p:sp>
        <p:nvSpPr>
          <p:cNvPr id="10" name="Slide Image Placeholder 9"/>
          <p:cNvSpPr>
            <a:spLocks noGrp="1" noRot="1" noChangeAspect="1"/>
          </p:cNvSpPr>
          <p:nvPr>
            <p:ph type="sldImg"/>
          </p:nvPr>
        </p:nvSpPr>
        <p:spPr/>
      </p:sp>
    </p:spTree>
    <p:extLst>
      <p:ext uri="{BB962C8B-B14F-4D97-AF65-F5344CB8AC3E}">
        <p14:creationId xmlns:p14="http://schemas.microsoft.com/office/powerpoint/2010/main" val="2911135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Substance use disorder treatment should also be culturally relevant. This means that roles, values, and beliefs should be respected, and the treatment environment should be compatible with those, whenever possible. </a:t>
            </a:r>
          </a:p>
          <a:p>
            <a:endParaRPr lang="en-US" dirty="0"/>
          </a:p>
          <a:p>
            <a:r>
              <a:rPr lang="en-US" dirty="0"/>
              <a:t>For example, some cultures have healing practices and traditions that are important to families. These traditional healing practices may be important tools in treatment and recovery. </a:t>
            </a:r>
          </a:p>
          <a:p>
            <a:endParaRPr lang="en-US" dirty="0"/>
          </a:p>
          <a:p>
            <a:r>
              <a:rPr lang="en-US" dirty="0"/>
              <a:t>Effective treatment programs also routinely identify and remove potential barriers to treatment and provide treatment in the language most comfortable to the client. </a:t>
            </a:r>
          </a:p>
          <a:p>
            <a:endParaRPr lang="en-US" dirty="0"/>
          </a:p>
          <a:p>
            <a:r>
              <a:rPr lang="en-US" dirty="0"/>
              <a:t>Because it is important that treatment be geographically accessible, the child welfare and alcohol and drug services programs may need to collaborate on transportation, visitation with children, and other issues related to distance. </a:t>
            </a:r>
          </a:p>
          <a:p>
            <a:endParaRPr lang="en-US" dirty="0"/>
          </a:p>
          <a:p>
            <a:r>
              <a:rPr lang="en-US" dirty="0"/>
              <a:t>And finally, for parents involved with the child welfare system, treatment must be family focused. Issues of intergenerational substance use disorders, family relationships and dynamics, and parenting are just a few of the concerns that need to be addressed. </a:t>
            </a:r>
          </a:p>
          <a:p>
            <a:endParaRPr lang="en-US" dirty="0"/>
          </a:p>
          <a:p>
            <a:r>
              <a:rPr lang="en-US" dirty="0"/>
              <a:t>To learn more, review NIDA's </a:t>
            </a:r>
            <a:r>
              <a:rPr lang="en-US" i="1" dirty="0"/>
              <a:t>Principles of Drug Addiction Treatmen</a:t>
            </a:r>
            <a:r>
              <a:rPr lang="en-US" dirty="0"/>
              <a:t>t and SAMHSA’s </a:t>
            </a:r>
            <a:r>
              <a:rPr lang="en-US" i="1" dirty="0"/>
              <a:t>Finding Quality Treatment for Substance Use Disorders</a:t>
            </a:r>
            <a:r>
              <a:rPr lang="en-US" dirty="0"/>
              <a:t>. The links are provided on your resource list. </a:t>
            </a:r>
          </a:p>
          <a:p>
            <a:endParaRPr lang="en-US" dirty="0"/>
          </a:p>
          <a:p>
            <a:endParaRPr lang="en-US" dirty="0"/>
          </a:p>
          <a:p>
            <a:endParaRPr lang="en-US" dirty="0"/>
          </a:p>
        </p:txBody>
      </p:sp>
      <p:sp>
        <p:nvSpPr>
          <p:cNvPr id="68612"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39F9C41-890E-41F5-80B0-74F4DD59FF8A}" type="slidenum">
              <a:rPr lang="en-US" altLang="en-US" smtClean="0"/>
              <a:pPr/>
              <a:t>20</a:t>
            </a:fld>
            <a:endParaRPr lang="en-US" altLang="en-US" dirty="0"/>
          </a:p>
        </p:txBody>
      </p:sp>
      <p:sp>
        <p:nvSpPr>
          <p:cNvPr id="8" name="Slide Image Placeholder 7"/>
          <p:cNvSpPr>
            <a:spLocks noGrp="1" noRot="1" noChangeAspect="1"/>
          </p:cNvSpPr>
          <p:nvPr>
            <p:ph type="sldImg"/>
          </p:nvPr>
        </p:nvSpPr>
        <p:spPr/>
      </p:sp>
    </p:spTree>
    <p:extLst>
      <p:ext uri="{BB962C8B-B14F-4D97-AF65-F5344CB8AC3E}">
        <p14:creationId xmlns:p14="http://schemas.microsoft.com/office/powerpoint/2010/main" val="3437617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Calling addictive disorders a habit denies the medical nature of the condition. </a:t>
            </a:r>
          </a:p>
          <a:p>
            <a:r>
              <a:rPr lang="en-US" dirty="0"/>
              <a:t>Implies that resolution of the problem is simply a matter of willpower in being able to stop the habitual behavior.</a:t>
            </a:r>
          </a:p>
          <a:p>
            <a:endParaRPr lang="en-US" dirty="0"/>
          </a:p>
        </p:txBody>
      </p:sp>
      <p:sp>
        <p:nvSpPr>
          <p:cNvPr id="4" name="Slide Number Placeholder 3"/>
          <p:cNvSpPr>
            <a:spLocks noGrp="1"/>
          </p:cNvSpPr>
          <p:nvPr>
            <p:ph type="sldNum" sz="quarter" idx="10"/>
          </p:nvPr>
        </p:nvSpPr>
        <p:spPr/>
        <p:txBody>
          <a:bodyPr/>
          <a:lstStyle/>
          <a:p>
            <a:fld id="{3A911BAD-1E10-B842-9AB5-DFE6A910D011}" type="slidenum">
              <a:rPr lang="en-US" smtClean="0"/>
              <a:t>21</a:t>
            </a:fld>
            <a:endParaRPr lang="en-US" dirty="0"/>
          </a:p>
        </p:txBody>
      </p:sp>
    </p:spTree>
    <p:extLst>
      <p:ext uri="{BB962C8B-B14F-4D97-AF65-F5344CB8AC3E}">
        <p14:creationId xmlns:p14="http://schemas.microsoft.com/office/powerpoint/2010/main" val="1632660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User Does not recognize the spectrum of substance use and that not all substance use is problematic. </a:t>
            </a:r>
          </a:p>
          <a:p>
            <a:r>
              <a:rPr lang="en-US" dirty="0"/>
              <a:t>Stigmatizing because it labels a person by his/her behavior. </a:t>
            </a:r>
          </a:p>
          <a:p>
            <a:r>
              <a:rPr lang="en-US" dirty="0"/>
              <a:t>Misleading because the term user has come to refer to one who is engaged in risky misuse of substances, but ‘use’ alone is not necessarily problematic </a:t>
            </a:r>
          </a:p>
          <a:p>
            <a:endParaRPr lang="en-US" dirty="0"/>
          </a:p>
        </p:txBody>
      </p:sp>
      <p:sp>
        <p:nvSpPr>
          <p:cNvPr id="4" name="Slide Number Placeholder 3"/>
          <p:cNvSpPr>
            <a:spLocks noGrp="1"/>
          </p:cNvSpPr>
          <p:nvPr>
            <p:ph type="sldNum" sz="quarter" idx="10"/>
          </p:nvPr>
        </p:nvSpPr>
        <p:spPr/>
        <p:txBody>
          <a:bodyPr/>
          <a:lstStyle/>
          <a:p>
            <a:fld id="{3A911BAD-1E10-B842-9AB5-DFE6A910D011}" type="slidenum">
              <a:rPr lang="en-US" smtClean="0"/>
              <a:t>22</a:t>
            </a:fld>
            <a:endParaRPr lang="en-US" dirty="0"/>
          </a:p>
        </p:txBody>
      </p:sp>
    </p:spTree>
    <p:extLst>
      <p:ext uri="{BB962C8B-B14F-4D97-AF65-F5344CB8AC3E}">
        <p14:creationId xmlns:p14="http://schemas.microsoft.com/office/powerpoint/2010/main" val="753984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can you do to reduce the stigma around</a:t>
            </a:r>
            <a:r>
              <a:rPr lang="en-US" baseline="0" dirty="0"/>
              <a:t> Opioid Use Disorder? </a:t>
            </a:r>
            <a:endParaRPr lang="en-US" dirty="0"/>
          </a:p>
          <a:p>
            <a:endParaRPr lang="en-US" dirty="0"/>
          </a:p>
          <a:p>
            <a:r>
              <a:rPr lang="en-US" dirty="0"/>
              <a:t>Language is powerful </a:t>
            </a:r>
            <a:r>
              <a:rPr lang="mr-IN" dirty="0"/>
              <a:t>–</a:t>
            </a:r>
            <a:r>
              <a:rPr lang="en-US" dirty="0"/>
              <a:t> especially when talking about addictions. </a:t>
            </a:r>
          </a:p>
          <a:p>
            <a:endParaRPr lang="en-US" dirty="0"/>
          </a:p>
          <a:p>
            <a:r>
              <a:rPr lang="en-US" dirty="0"/>
              <a:t>Stigmatizing language perpetuates negative perceptions</a:t>
            </a:r>
            <a:r>
              <a:rPr lang="en-US" baseline="0" dirty="0"/>
              <a:t> around Opioid Use Disorder.</a:t>
            </a:r>
          </a:p>
          <a:p>
            <a:endParaRPr lang="en-US" baseline="0" dirty="0"/>
          </a:p>
          <a:p>
            <a:r>
              <a:rPr lang="en-US" baseline="0" dirty="0"/>
              <a:t>By using “Person First” language </a:t>
            </a:r>
            <a:r>
              <a:rPr lang="mr-IN" baseline="0" dirty="0"/>
              <a:t>–</a:t>
            </a:r>
            <a:r>
              <a:rPr lang="en-US" baseline="0" dirty="0"/>
              <a:t> we focus on the person NOT the disorder.</a:t>
            </a:r>
          </a:p>
          <a:p>
            <a:endParaRPr lang="en-US" dirty="0"/>
          </a:p>
        </p:txBody>
      </p:sp>
      <p:sp>
        <p:nvSpPr>
          <p:cNvPr id="4" name="Slide Number Placeholder 3"/>
          <p:cNvSpPr>
            <a:spLocks noGrp="1"/>
          </p:cNvSpPr>
          <p:nvPr>
            <p:ph type="sldNum" sz="quarter" idx="10"/>
          </p:nvPr>
        </p:nvSpPr>
        <p:spPr/>
        <p:txBody>
          <a:bodyPr/>
          <a:lstStyle/>
          <a:p>
            <a:fld id="{3A911BAD-1E10-B842-9AB5-DFE6A910D011}" type="slidenum">
              <a:rPr lang="en-US" smtClean="0"/>
              <a:t>37</a:t>
            </a:fld>
            <a:endParaRPr lang="en-US" dirty="0"/>
          </a:p>
        </p:txBody>
      </p:sp>
    </p:spTree>
    <p:extLst>
      <p:ext uri="{BB962C8B-B14F-4D97-AF65-F5344CB8AC3E}">
        <p14:creationId xmlns:p14="http://schemas.microsoft.com/office/powerpoint/2010/main" val="2487891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For example, we should say This instead of </a:t>
            </a:r>
            <a:r>
              <a:rPr lang="mr-IN" baseline="0" dirty="0"/>
              <a:t>…</a:t>
            </a:r>
            <a:endParaRPr lang="en-US" dirty="0"/>
          </a:p>
        </p:txBody>
      </p:sp>
      <p:sp>
        <p:nvSpPr>
          <p:cNvPr id="4" name="Slide Number Placeholder 3"/>
          <p:cNvSpPr>
            <a:spLocks noGrp="1"/>
          </p:cNvSpPr>
          <p:nvPr>
            <p:ph type="sldNum" sz="quarter" idx="10"/>
          </p:nvPr>
        </p:nvSpPr>
        <p:spPr/>
        <p:txBody>
          <a:bodyPr/>
          <a:lstStyle/>
          <a:p>
            <a:fld id="{3A911BAD-1E10-B842-9AB5-DFE6A910D011}" type="slidenum">
              <a:rPr lang="en-US" smtClean="0"/>
              <a:t>38</a:t>
            </a:fld>
            <a:endParaRPr lang="en-US" dirty="0"/>
          </a:p>
        </p:txBody>
      </p:sp>
    </p:spTree>
    <p:extLst>
      <p:ext uri="{BB962C8B-B14F-4D97-AF65-F5344CB8AC3E}">
        <p14:creationId xmlns:p14="http://schemas.microsoft.com/office/powerpoint/2010/main" val="878546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911BAD-1E10-B842-9AB5-DFE6A910D011}" type="slidenum">
              <a:rPr lang="en-US" smtClean="0"/>
              <a:t>39</a:t>
            </a:fld>
            <a:endParaRPr lang="en-US" dirty="0"/>
          </a:p>
        </p:txBody>
      </p:sp>
    </p:spTree>
    <p:extLst>
      <p:ext uri="{BB962C8B-B14F-4D97-AF65-F5344CB8AC3E}">
        <p14:creationId xmlns:p14="http://schemas.microsoft.com/office/powerpoint/2010/main" val="29295495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72680AEA-7B9A-4677-92CE-AEC942AA254A}" type="datetimeFigureOut">
              <a:rPr lang="en-US" smtClean="0"/>
              <a:t>4/23/2021</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547585A5-6B3B-47B0-A0ED-4DB16F6313FF}" type="slidenum">
              <a:rPr lang="en-US" smtClean="0"/>
              <a:t>‹#›</a:t>
            </a:fld>
            <a:endParaRPr lang="en-US"/>
          </a:p>
        </p:txBody>
      </p:sp>
    </p:spTree>
    <p:extLst>
      <p:ext uri="{BB962C8B-B14F-4D97-AF65-F5344CB8AC3E}">
        <p14:creationId xmlns:p14="http://schemas.microsoft.com/office/powerpoint/2010/main" val="1924115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680AEA-7B9A-4677-92CE-AEC942AA254A}"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47585A5-6B3B-47B0-A0ED-4DB16F6313FF}" type="slidenum">
              <a:rPr lang="en-US" smtClean="0"/>
              <a:t>‹#›</a:t>
            </a:fld>
            <a:endParaRPr lang="en-US"/>
          </a:p>
        </p:txBody>
      </p:sp>
    </p:spTree>
    <p:extLst>
      <p:ext uri="{BB962C8B-B14F-4D97-AF65-F5344CB8AC3E}">
        <p14:creationId xmlns:p14="http://schemas.microsoft.com/office/powerpoint/2010/main" val="3607106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2680AEA-7B9A-4677-92CE-AEC942AA254A}"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47585A5-6B3B-47B0-A0ED-4DB16F6313FF}" type="slidenum">
              <a:rPr lang="en-US" smtClean="0"/>
              <a:t>‹#›</a:t>
            </a:fld>
            <a:endParaRPr lang="en-US"/>
          </a:p>
        </p:txBody>
      </p:sp>
    </p:spTree>
    <p:extLst>
      <p:ext uri="{BB962C8B-B14F-4D97-AF65-F5344CB8AC3E}">
        <p14:creationId xmlns:p14="http://schemas.microsoft.com/office/powerpoint/2010/main" val="325445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2680AEA-7B9A-4677-92CE-AEC942AA254A}"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47585A5-6B3B-47B0-A0ED-4DB16F6313FF}" type="slidenum">
              <a:rPr lang="en-US" smtClean="0"/>
              <a:t>‹#›</a:t>
            </a:fld>
            <a:endParaRPr lang="en-US"/>
          </a:p>
        </p:txBody>
      </p:sp>
    </p:spTree>
    <p:extLst>
      <p:ext uri="{BB962C8B-B14F-4D97-AF65-F5344CB8AC3E}">
        <p14:creationId xmlns:p14="http://schemas.microsoft.com/office/powerpoint/2010/main" val="961498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680AEA-7B9A-4677-92CE-AEC942AA254A}"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47585A5-6B3B-47B0-A0ED-4DB16F6313FF}" type="slidenum">
              <a:rPr lang="en-US" smtClean="0"/>
              <a:t>‹#›</a:t>
            </a:fld>
            <a:endParaRPr lang="en-US"/>
          </a:p>
        </p:txBody>
      </p:sp>
    </p:spTree>
    <p:extLst>
      <p:ext uri="{BB962C8B-B14F-4D97-AF65-F5344CB8AC3E}">
        <p14:creationId xmlns:p14="http://schemas.microsoft.com/office/powerpoint/2010/main" val="3924991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2680AEA-7B9A-4677-92CE-AEC942AA254A}" type="datetimeFigureOut">
              <a:rPr lang="en-US" smtClean="0"/>
              <a:t>4/23/2021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7585A5-6B3B-47B0-A0ED-4DB16F6313FF}" type="slidenum">
              <a:rPr lang="en-US" smtClean="0"/>
              <a:t>‹#›</a:t>
            </a:fld>
            <a:endParaRPr lang="en-US"/>
          </a:p>
        </p:txBody>
      </p:sp>
    </p:spTree>
    <p:extLst>
      <p:ext uri="{BB962C8B-B14F-4D97-AF65-F5344CB8AC3E}">
        <p14:creationId xmlns:p14="http://schemas.microsoft.com/office/powerpoint/2010/main" val="4182859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2680AEA-7B9A-4677-92CE-AEC942AA254A}" type="datetimeFigureOut">
              <a:rPr lang="en-US" smtClean="0"/>
              <a:t>4/23/2021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7585A5-6B3B-47B0-A0ED-4DB16F6313FF}" type="slidenum">
              <a:rPr lang="en-US" smtClean="0"/>
              <a:t>‹#›</a:t>
            </a:fld>
            <a:endParaRPr lang="en-US"/>
          </a:p>
        </p:txBody>
      </p:sp>
    </p:spTree>
    <p:extLst>
      <p:ext uri="{BB962C8B-B14F-4D97-AF65-F5344CB8AC3E}">
        <p14:creationId xmlns:p14="http://schemas.microsoft.com/office/powerpoint/2010/main" val="1938787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680AEA-7B9A-4677-92CE-AEC942AA254A}"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585A5-6B3B-47B0-A0ED-4DB16F6313FF}" type="slidenum">
              <a:rPr lang="en-US" smtClean="0"/>
              <a:t>‹#›</a:t>
            </a:fld>
            <a:endParaRPr lang="en-US"/>
          </a:p>
        </p:txBody>
      </p:sp>
    </p:spTree>
    <p:extLst>
      <p:ext uri="{BB962C8B-B14F-4D97-AF65-F5344CB8AC3E}">
        <p14:creationId xmlns:p14="http://schemas.microsoft.com/office/powerpoint/2010/main" val="30901266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680AEA-7B9A-4677-92CE-AEC942AA254A}"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47585A5-6B3B-47B0-A0ED-4DB16F6313FF}" type="slidenum">
              <a:rPr lang="en-US" smtClean="0"/>
              <a:t>‹#›</a:t>
            </a:fld>
            <a:endParaRPr lang="en-US"/>
          </a:p>
        </p:txBody>
      </p:sp>
    </p:spTree>
    <p:extLst>
      <p:ext uri="{BB962C8B-B14F-4D97-AF65-F5344CB8AC3E}">
        <p14:creationId xmlns:p14="http://schemas.microsoft.com/office/powerpoint/2010/main" val="896130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680AEA-7B9A-4677-92CE-AEC942AA254A}"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585A5-6B3B-47B0-A0ED-4DB16F6313FF}" type="slidenum">
              <a:rPr lang="en-US" smtClean="0"/>
              <a:t>‹#›</a:t>
            </a:fld>
            <a:endParaRPr lang="en-US"/>
          </a:p>
        </p:txBody>
      </p:sp>
    </p:spTree>
    <p:extLst>
      <p:ext uri="{BB962C8B-B14F-4D97-AF65-F5344CB8AC3E}">
        <p14:creationId xmlns:p14="http://schemas.microsoft.com/office/powerpoint/2010/main" val="2192034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680AEA-7B9A-4677-92CE-AEC942AA254A}"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47585A5-6B3B-47B0-A0ED-4DB16F6313FF}" type="slidenum">
              <a:rPr lang="en-US" smtClean="0"/>
              <a:t>‹#›</a:t>
            </a:fld>
            <a:endParaRPr lang="en-US"/>
          </a:p>
        </p:txBody>
      </p:sp>
    </p:spTree>
    <p:extLst>
      <p:ext uri="{BB962C8B-B14F-4D97-AF65-F5344CB8AC3E}">
        <p14:creationId xmlns:p14="http://schemas.microsoft.com/office/powerpoint/2010/main" val="2105474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680AEA-7B9A-4677-92CE-AEC942AA254A}"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585A5-6B3B-47B0-A0ED-4DB16F6313FF}" type="slidenum">
              <a:rPr lang="en-US" smtClean="0"/>
              <a:t>‹#›</a:t>
            </a:fld>
            <a:endParaRPr lang="en-US"/>
          </a:p>
        </p:txBody>
      </p:sp>
    </p:spTree>
    <p:extLst>
      <p:ext uri="{BB962C8B-B14F-4D97-AF65-F5344CB8AC3E}">
        <p14:creationId xmlns:p14="http://schemas.microsoft.com/office/powerpoint/2010/main" val="1683111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680AEA-7B9A-4677-92CE-AEC942AA254A}" type="datetimeFigureOut">
              <a:rPr lang="en-US" smtClean="0"/>
              <a:t>4/23/2021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7585A5-6B3B-47B0-A0ED-4DB16F6313FF}" type="slidenum">
              <a:rPr lang="en-US" smtClean="0"/>
              <a:t>‹#›</a:t>
            </a:fld>
            <a:endParaRPr lang="en-US"/>
          </a:p>
        </p:txBody>
      </p:sp>
    </p:spTree>
    <p:extLst>
      <p:ext uri="{BB962C8B-B14F-4D97-AF65-F5344CB8AC3E}">
        <p14:creationId xmlns:p14="http://schemas.microsoft.com/office/powerpoint/2010/main" val="1122251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680AEA-7B9A-4677-92CE-AEC942AA254A}" type="datetimeFigureOut">
              <a:rPr lang="en-US" smtClean="0"/>
              <a:t>4/23/2021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7585A5-6B3B-47B0-A0ED-4DB16F6313FF}" type="slidenum">
              <a:rPr lang="en-US" smtClean="0"/>
              <a:t>‹#›</a:t>
            </a:fld>
            <a:endParaRPr lang="en-US"/>
          </a:p>
        </p:txBody>
      </p:sp>
    </p:spTree>
    <p:extLst>
      <p:ext uri="{BB962C8B-B14F-4D97-AF65-F5344CB8AC3E}">
        <p14:creationId xmlns:p14="http://schemas.microsoft.com/office/powerpoint/2010/main" val="2675919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680AEA-7B9A-4677-92CE-AEC942AA254A}" type="datetimeFigureOut">
              <a:rPr lang="en-US" smtClean="0"/>
              <a:t>4/23/2021</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47585A5-6B3B-47B0-A0ED-4DB16F6313FF}" type="slidenum">
              <a:rPr lang="en-US" smtClean="0"/>
              <a:t>‹#›</a:t>
            </a:fld>
            <a:endParaRPr lang="en-US"/>
          </a:p>
        </p:txBody>
      </p:sp>
    </p:spTree>
    <p:extLst>
      <p:ext uri="{BB962C8B-B14F-4D97-AF65-F5344CB8AC3E}">
        <p14:creationId xmlns:p14="http://schemas.microsoft.com/office/powerpoint/2010/main" val="245313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680AEA-7B9A-4677-92CE-AEC942AA254A}"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47585A5-6B3B-47B0-A0ED-4DB16F6313FF}" type="slidenum">
              <a:rPr lang="en-US" smtClean="0"/>
              <a:t>‹#›</a:t>
            </a:fld>
            <a:endParaRPr lang="en-US"/>
          </a:p>
        </p:txBody>
      </p:sp>
    </p:spTree>
    <p:extLst>
      <p:ext uri="{BB962C8B-B14F-4D97-AF65-F5344CB8AC3E}">
        <p14:creationId xmlns:p14="http://schemas.microsoft.com/office/powerpoint/2010/main" val="4269792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680AEA-7B9A-4677-92CE-AEC942AA254A}"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47585A5-6B3B-47B0-A0ED-4DB16F6313FF}" type="slidenum">
              <a:rPr lang="en-US" smtClean="0"/>
              <a:t>‹#›</a:t>
            </a:fld>
            <a:endParaRPr lang="en-US"/>
          </a:p>
        </p:txBody>
      </p:sp>
    </p:spTree>
    <p:extLst>
      <p:ext uri="{BB962C8B-B14F-4D97-AF65-F5344CB8AC3E}">
        <p14:creationId xmlns:p14="http://schemas.microsoft.com/office/powerpoint/2010/main" val="712317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2680AEA-7B9A-4677-92CE-AEC942AA254A}" type="datetimeFigureOut">
              <a:rPr lang="en-US" smtClean="0"/>
              <a:t>4/23/2021</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547585A5-6B3B-47B0-A0ED-4DB16F6313FF}" type="slidenum">
              <a:rPr lang="en-US" smtClean="0"/>
              <a:t>‹#›</a:t>
            </a:fld>
            <a:endParaRPr lang="en-US"/>
          </a:p>
        </p:txBody>
      </p:sp>
    </p:spTree>
    <p:extLst>
      <p:ext uri="{BB962C8B-B14F-4D97-AF65-F5344CB8AC3E}">
        <p14:creationId xmlns:p14="http://schemas.microsoft.com/office/powerpoint/2010/main" val="413360527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ncbi.nlm.nih.gov/pmc/articles/PMC427985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ps.psychiatryonline.org/doi/full/10.1176/appi.ps.201800223?mod=article_inlin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hyperlink" Target="https://doi.org/10.1111/j.1521-0391.2011.00205.x" TargetMode="External"/><Relationship Id="rId2" Type="http://schemas.openxmlformats.org/officeDocument/2006/relationships/hyperlink" Target="https://doi.org/10.1186/s12889-020-08964-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0E8EDB-0278-424A-B58F-B454D73FAA7C}"/>
              </a:ext>
            </a:extLst>
          </p:cNvPr>
          <p:cNvSpPr>
            <a:spLocks noGrp="1"/>
          </p:cNvSpPr>
          <p:nvPr>
            <p:ph type="ctrTitle"/>
          </p:nvPr>
        </p:nvSpPr>
        <p:spPr>
          <a:xfrm>
            <a:off x="807291" y="1294032"/>
            <a:ext cx="10893095" cy="2370496"/>
          </a:xfrm>
        </p:spPr>
        <p:txBody>
          <a:bodyPr>
            <a:normAutofit fontScale="90000"/>
          </a:bodyPr>
          <a:lstStyle/>
          <a:p>
            <a:pPr algn="ctr">
              <a:lnSpc>
                <a:spcPct val="90000"/>
              </a:lnSpc>
            </a:pPr>
            <a:br>
              <a:rPr lang="en-US" sz="1500" b="1" dirty="0"/>
            </a:br>
            <a:br>
              <a:rPr lang="en-US" sz="1500" b="1" dirty="0"/>
            </a:br>
            <a:br>
              <a:rPr lang="en-US" sz="1500" b="1" dirty="0"/>
            </a:br>
            <a:br>
              <a:rPr lang="en-US" sz="1500" b="1" dirty="0"/>
            </a:br>
            <a:br>
              <a:rPr lang="en-US" sz="1500" b="1" dirty="0"/>
            </a:br>
            <a:br>
              <a:rPr lang="en-US" sz="3600" b="1" dirty="0"/>
            </a:br>
            <a:br>
              <a:rPr lang="en-US" sz="3600" b="1" dirty="0"/>
            </a:br>
            <a:br>
              <a:rPr lang="en-US" sz="3600" b="1" dirty="0"/>
            </a:br>
            <a:br>
              <a:rPr lang="en-US" sz="3600" b="1" dirty="0"/>
            </a:br>
            <a:br>
              <a:rPr lang="en-US" sz="3600" b="1" dirty="0"/>
            </a:br>
            <a:br>
              <a:rPr lang="en-US" sz="3600" b="1" dirty="0"/>
            </a:br>
            <a:br>
              <a:rPr lang="en-US" sz="3600" b="1" dirty="0"/>
            </a:br>
            <a:r>
              <a:rPr lang="en-US" sz="3600" b="1" dirty="0"/>
              <a:t>Addressing Stigmas and</a:t>
            </a:r>
            <a:br>
              <a:rPr lang="en-US" sz="3600" b="1" dirty="0"/>
            </a:br>
            <a:r>
              <a:rPr lang="en-US" sz="3600" b="1" dirty="0"/>
              <a:t>Disparities in Minorities with</a:t>
            </a:r>
            <a:br>
              <a:rPr lang="en-US" sz="3600" b="1" dirty="0"/>
            </a:br>
            <a:r>
              <a:rPr lang="en-US" sz="3600" b="1" dirty="0"/>
              <a:t>Substance Use Disorder</a:t>
            </a:r>
            <a:br>
              <a:rPr lang="en-US" sz="1500" b="1" dirty="0"/>
            </a:br>
            <a:br>
              <a:rPr lang="en-US" sz="1500" b="1" dirty="0"/>
            </a:br>
            <a:br>
              <a:rPr lang="en-US" sz="1500" b="1" dirty="0"/>
            </a:br>
            <a:endParaRPr lang="en-US" sz="1500" b="1" dirty="0"/>
          </a:p>
        </p:txBody>
      </p:sp>
      <p:sp>
        <p:nvSpPr>
          <p:cNvPr id="5" name="Subtitle 4">
            <a:extLst>
              <a:ext uri="{FF2B5EF4-FFF2-40B4-BE49-F238E27FC236}">
                <a16:creationId xmlns:a16="http://schemas.microsoft.com/office/drawing/2014/main" id="{F22D6288-C49B-4555-8EC1-6792D15107F7}"/>
              </a:ext>
            </a:extLst>
          </p:cNvPr>
          <p:cNvSpPr>
            <a:spLocks noGrp="1"/>
          </p:cNvSpPr>
          <p:nvPr>
            <p:ph type="subTitle" idx="1"/>
          </p:nvPr>
        </p:nvSpPr>
        <p:spPr>
          <a:xfrm>
            <a:off x="649976" y="4227047"/>
            <a:ext cx="10893095" cy="2001134"/>
          </a:xfrm>
        </p:spPr>
        <p:txBody>
          <a:bodyPr>
            <a:normAutofit/>
          </a:bodyPr>
          <a:lstStyle/>
          <a:p>
            <a:pPr algn="r"/>
            <a:r>
              <a:rPr lang="en-US" sz="2400" b="1" dirty="0">
                <a:solidFill>
                  <a:schemeClr val="bg2"/>
                </a:solidFill>
              </a:rPr>
              <a:t>Dr. Martina Moore, Ph.D., LPCC-S, NCC, LICDC-CS</a:t>
            </a:r>
          </a:p>
          <a:p>
            <a:pPr algn="r"/>
            <a:r>
              <a:rPr lang="en-US" sz="2400" b="1" dirty="0">
                <a:solidFill>
                  <a:schemeClr val="bg2"/>
                </a:solidFill>
              </a:rPr>
              <a:t>John Carroll University</a:t>
            </a:r>
          </a:p>
          <a:p>
            <a:endParaRPr lang="en-US" b="1" dirty="0"/>
          </a:p>
          <a:p>
            <a:endParaRPr lang="en-US" dirty="0"/>
          </a:p>
          <a:p>
            <a:endParaRPr lang="en-US" dirty="0"/>
          </a:p>
          <a:p>
            <a:endParaRPr lang="en-US" dirty="0"/>
          </a:p>
        </p:txBody>
      </p:sp>
    </p:spTree>
    <p:extLst>
      <p:ext uri="{BB962C8B-B14F-4D97-AF65-F5344CB8AC3E}">
        <p14:creationId xmlns:p14="http://schemas.microsoft.com/office/powerpoint/2010/main" val="3015319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03CDB-5403-466B-921C-32697C4B395E}"/>
              </a:ext>
            </a:extLst>
          </p:cNvPr>
          <p:cNvSpPr>
            <a:spLocks noGrp="1"/>
          </p:cNvSpPr>
          <p:nvPr>
            <p:ph type="title"/>
          </p:nvPr>
        </p:nvSpPr>
        <p:spPr/>
        <p:txBody>
          <a:bodyPr/>
          <a:lstStyle/>
          <a:p>
            <a:pPr algn="ctr"/>
            <a:r>
              <a:rPr lang="en-US" b="1" dirty="0"/>
              <a:t>Negative Attitudes</a:t>
            </a:r>
          </a:p>
        </p:txBody>
      </p:sp>
      <p:sp>
        <p:nvSpPr>
          <p:cNvPr id="3" name="Content Placeholder 2">
            <a:extLst>
              <a:ext uri="{FF2B5EF4-FFF2-40B4-BE49-F238E27FC236}">
                <a16:creationId xmlns:a16="http://schemas.microsoft.com/office/drawing/2014/main" id="{3C4A4510-F4A5-4D00-B7FA-84D0FAE1E320}"/>
              </a:ext>
            </a:extLst>
          </p:cNvPr>
          <p:cNvSpPr>
            <a:spLocks noGrp="1"/>
          </p:cNvSpPr>
          <p:nvPr>
            <p:ph idx="1"/>
          </p:nvPr>
        </p:nvSpPr>
        <p:spPr>
          <a:xfrm>
            <a:off x="981958" y="2384983"/>
            <a:ext cx="10228083" cy="4703974"/>
          </a:xfrm>
        </p:spPr>
        <p:txBody>
          <a:bodyPr>
            <a:normAutofit/>
          </a:bodyPr>
          <a:lstStyle/>
          <a:p>
            <a:pPr algn="just">
              <a:buFont typeface="Wingdings" panose="05000000000000000000" pitchFamily="2" charset="2"/>
              <a:buChar char="q"/>
            </a:pPr>
            <a:r>
              <a:rPr lang="en-US" sz="2200" b="0" i="0" dirty="0">
                <a:solidFill>
                  <a:srgbClr val="353535"/>
                </a:solidFill>
                <a:effectLst/>
              </a:rPr>
              <a:t>Negative attitudes and beliefs towards people who live with mental health conditions is pervasive within the U.S. and can be particularly strong within the Black community. One study showed that </a:t>
            </a:r>
            <a:r>
              <a:rPr lang="en-US" sz="2200" b="0" i="0" u="none" strike="noStrike" dirty="0">
                <a:solidFill>
                  <a:srgbClr val="0070CD"/>
                </a:solidFill>
                <a:effectLst/>
                <a:hlinkClick r:id="rId2"/>
              </a:rPr>
              <a:t>63%</a:t>
            </a:r>
            <a:r>
              <a:rPr lang="en-US" sz="2200" b="0" i="0" dirty="0">
                <a:solidFill>
                  <a:srgbClr val="353535"/>
                </a:solidFill>
                <a:effectLst/>
              </a:rPr>
              <a:t> of Black people believe that a mental health condition is a sign of personal weakness. As a result, people may experience shame about having a mental illness and worry that they may be discriminated against due to their condition.</a:t>
            </a:r>
          </a:p>
          <a:p>
            <a:pPr algn="just">
              <a:buFont typeface="Wingdings" panose="05000000000000000000" pitchFamily="2" charset="2"/>
              <a:buChar char="q"/>
            </a:pPr>
            <a:endParaRPr lang="en-US" sz="500" dirty="0">
              <a:solidFill>
                <a:srgbClr val="353535"/>
              </a:solidFill>
            </a:endParaRPr>
          </a:p>
          <a:p>
            <a:pPr algn="just">
              <a:buFont typeface="Wingdings" panose="05000000000000000000" pitchFamily="2" charset="2"/>
              <a:buChar char="q"/>
            </a:pPr>
            <a:r>
              <a:rPr lang="en-US" sz="2200" b="0" i="0" dirty="0">
                <a:solidFill>
                  <a:srgbClr val="353535"/>
                </a:solidFill>
                <a:effectLst/>
              </a:rPr>
              <a:t>For many in the Black community, it can be incredibly challenging to discuss the topic of mental health due to this concern about how they may be perceived by others. This fear could prevent people from seeking mental health care when they really need it.</a:t>
            </a:r>
            <a:endParaRPr lang="en-US" sz="2200" dirty="0"/>
          </a:p>
        </p:txBody>
      </p:sp>
    </p:spTree>
    <p:extLst>
      <p:ext uri="{BB962C8B-B14F-4D97-AF65-F5344CB8AC3E}">
        <p14:creationId xmlns:p14="http://schemas.microsoft.com/office/powerpoint/2010/main" val="3500424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3D2E3-95CF-4E7E-84C9-01D18F101D06}"/>
              </a:ext>
            </a:extLst>
          </p:cNvPr>
          <p:cNvSpPr>
            <a:spLocks noGrp="1"/>
          </p:cNvSpPr>
          <p:nvPr>
            <p:ph type="title"/>
          </p:nvPr>
        </p:nvSpPr>
        <p:spPr/>
        <p:txBody>
          <a:bodyPr/>
          <a:lstStyle/>
          <a:p>
            <a:pPr algn="ctr"/>
            <a:r>
              <a:rPr lang="en-US" b="1" dirty="0"/>
              <a:t>Negative Affects</a:t>
            </a:r>
          </a:p>
        </p:txBody>
      </p:sp>
      <p:sp>
        <p:nvSpPr>
          <p:cNvPr id="3" name="Content Placeholder 2">
            <a:extLst>
              <a:ext uri="{FF2B5EF4-FFF2-40B4-BE49-F238E27FC236}">
                <a16:creationId xmlns:a16="http://schemas.microsoft.com/office/drawing/2014/main" id="{CEB4238F-D788-41BC-93F9-577F02B5DD47}"/>
              </a:ext>
            </a:extLst>
          </p:cNvPr>
          <p:cNvSpPr>
            <a:spLocks noGrp="1"/>
          </p:cNvSpPr>
          <p:nvPr>
            <p:ph idx="1"/>
          </p:nvPr>
        </p:nvSpPr>
        <p:spPr>
          <a:xfrm>
            <a:off x="1715294" y="2713682"/>
            <a:ext cx="8761412" cy="3416300"/>
          </a:xfrm>
        </p:spPr>
        <p:txBody>
          <a:bodyPr>
            <a:normAutofit fontScale="92500" lnSpcReduction="10000"/>
          </a:bodyPr>
          <a:lstStyle/>
          <a:p>
            <a:pPr algn="just" fontAlgn="t">
              <a:buFont typeface="Wingdings" panose="05000000000000000000" pitchFamily="2" charset="2"/>
              <a:buChar char="q"/>
            </a:pPr>
            <a:r>
              <a:rPr lang="en-US" sz="2400" b="0" i="0" u="none" strike="noStrike" dirty="0">
                <a:effectLst/>
              </a:rPr>
              <a:t>Black people have historically been negatively affected by prejudice and discrimination in the health care system in the US. And, unfortunately, many Black people </a:t>
            </a:r>
            <a:r>
              <a:rPr lang="en-US" sz="2400" b="0" i="1" u="none" strike="noStrike" dirty="0">
                <a:effectLst/>
              </a:rPr>
              <a:t>still</a:t>
            </a:r>
            <a:r>
              <a:rPr lang="en-US" sz="2400" b="0" i="0" u="none" strike="noStrike" dirty="0">
                <a:effectLst/>
              </a:rPr>
              <a:t> have these negative experiences when they attempt to seek treatment. </a:t>
            </a:r>
          </a:p>
          <a:p>
            <a:pPr algn="just" fontAlgn="t">
              <a:buFont typeface="Wingdings" panose="05000000000000000000" pitchFamily="2" charset="2"/>
              <a:buChar char="q"/>
            </a:pPr>
            <a:endParaRPr lang="en-US" sz="2400" b="0" i="0" u="none" strike="noStrike" dirty="0">
              <a:effectLst/>
            </a:endParaRPr>
          </a:p>
          <a:p>
            <a:pPr algn="just" fontAlgn="t">
              <a:buFont typeface="Wingdings" panose="05000000000000000000" pitchFamily="2" charset="2"/>
              <a:buChar char="q"/>
            </a:pPr>
            <a:r>
              <a:rPr lang="en-US" sz="2400" b="0" i="0" u="none" strike="noStrike" dirty="0">
                <a:effectLst/>
              </a:rPr>
              <a:t>Provider bias, both conscious and unconscious, and a lack of cultural competency can result in misdiagnosis and inadequate treatment. This ultimately can lead to mistrust of mental health professionals and create a barrier for many to engage in treatment.</a:t>
            </a:r>
          </a:p>
          <a:p>
            <a:endParaRPr lang="en-US" dirty="0"/>
          </a:p>
        </p:txBody>
      </p:sp>
    </p:spTree>
    <p:extLst>
      <p:ext uri="{BB962C8B-B14F-4D97-AF65-F5344CB8AC3E}">
        <p14:creationId xmlns:p14="http://schemas.microsoft.com/office/powerpoint/2010/main" val="4082953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86651-3F11-4F52-B764-5788FA636208}"/>
              </a:ext>
            </a:extLst>
          </p:cNvPr>
          <p:cNvSpPr>
            <a:spLocks noGrp="1"/>
          </p:cNvSpPr>
          <p:nvPr>
            <p:ph type="title"/>
          </p:nvPr>
        </p:nvSpPr>
        <p:spPr>
          <a:xfrm>
            <a:off x="1946805" y="964242"/>
            <a:ext cx="8761413" cy="706964"/>
          </a:xfrm>
        </p:spPr>
        <p:txBody>
          <a:bodyPr/>
          <a:lstStyle/>
          <a:p>
            <a:pPr algn="ctr"/>
            <a:r>
              <a:rPr lang="en-US" b="1" dirty="0"/>
              <a:t>Negative Affects</a:t>
            </a:r>
            <a:endParaRPr lang="en-US" dirty="0"/>
          </a:p>
        </p:txBody>
      </p:sp>
      <p:sp>
        <p:nvSpPr>
          <p:cNvPr id="3" name="Content Placeholder 2">
            <a:extLst>
              <a:ext uri="{FF2B5EF4-FFF2-40B4-BE49-F238E27FC236}">
                <a16:creationId xmlns:a16="http://schemas.microsoft.com/office/drawing/2014/main" id="{F34E8F5B-97EB-4D5F-BFD3-EB30242FB9F9}"/>
              </a:ext>
            </a:extLst>
          </p:cNvPr>
          <p:cNvSpPr>
            <a:spLocks noGrp="1"/>
          </p:cNvSpPr>
          <p:nvPr>
            <p:ph idx="1"/>
          </p:nvPr>
        </p:nvSpPr>
        <p:spPr>
          <a:xfrm>
            <a:off x="1946806" y="2735476"/>
            <a:ext cx="8761412" cy="3416300"/>
          </a:xfrm>
        </p:spPr>
        <p:txBody>
          <a:bodyPr>
            <a:normAutofit fontScale="77500" lnSpcReduction="20000"/>
          </a:bodyPr>
          <a:lstStyle/>
          <a:p>
            <a:pPr algn="just">
              <a:buFont typeface="Wingdings" panose="05000000000000000000" pitchFamily="2" charset="2"/>
              <a:buChar char="q"/>
            </a:pPr>
            <a:r>
              <a:rPr lang="en-US" sz="2800" b="0" i="0" u="none" strike="noStrike" dirty="0">
                <a:effectLst/>
              </a:rPr>
              <a:t>Black people may also be more likely to identify and describe physical symptoms related to mental health problems. For example, they may describe bodily aches and pains when talking about depression. </a:t>
            </a:r>
          </a:p>
          <a:p>
            <a:pPr algn="just">
              <a:buFont typeface="Wingdings" panose="05000000000000000000" pitchFamily="2" charset="2"/>
              <a:buChar char="q"/>
            </a:pPr>
            <a:endParaRPr lang="en-US" sz="2800" dirty="0"/>
          </a:p>
          <a:p>
            <a:pPr algn="just">
              <a:buFont typeface="Wingdings" panose="05000000000000000000" pitchFamily="2" charset="2"/>
              <a:buChar char="q"/>
            </a:pPr>
            <a:r>
              <a:rPr lang="en-US" sz="2800" b="0" i="0" u="none" strike="noStrike" dirty="0">
                <a:effectLst/>
              </a:rPr>
              <a:t>A health care provider who is not culturally competent might not recognize these as symptoms of a mental health condition. Additionally, Black men are </a:t>
            </a:r>
            <a:r>
              <a:rPr lang="en-US" sz="2800" b="0" i="0" u="none" strike="noStrike" dirty="0">
                <a:effectLst/>
                <a:hlinkClick r:id="rId2">
                  <a:extLst>
                    <a:ext uri="{A12FA001-AC4F-418D-AE19-62706E023703}">
                      <ahyp:hlinkClr xmlns:ahyp="http://schemas.microsoft.com/office/drawing/2018/hyperlinkcolor" val="tx"/>
                    </a:ext>
                  </a:extLst>
                </a:hlinkClick>
              </a:rPr>
              <a:t>more likely</a:t>
            </a:r>
            <a:r>
              <a:rPr lang="en-US" sz="2800" b="0" i="0" u="none" strike="noStrike" dirty="0">
                <a:effectLst/>
              </a:rPr>
              <a:t> to receive a misdiagnosis of schizophrenia when expressing symptoms related to mood disorders or PTSD.</a:t>
            </a:r>
          </a:p>
          <a:p>
            <a:endParaRPr lang="en-US" dirty="0"/>
          </a:p>
        </p:txBody>
      </p:sp>
    </p:spTree>
    <p:extLst>
      <p:ext uri="{BB962C8B-B14F-4D97-AF65-F5344CB8AC3E}">
        <p14:creationId xmlns:p14="http://schemas.microsoft.com/office/powerpoint/2010/main" val="3612529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7D0CC-3E6D-427C-A9DB-7998BA249906}"/>
              </a:ext>
            </a:extLst>
          </p:cNvPr>
          <p:cNvSpPr>
            <a:spLocks noGrp="1"/>
          </p:cNvSpPr>
          <p:nvPr>
            <p:ph type="title"/>
          </p:nvPr>
        </p:nvSpPr>
        <p:spPr>
          <a:xfrm>
            <a:off x="1715293" y="838200"/>
            <a:ext cx="8761413" cy="706964"/>
          </a:xfrm>
        </p:spPr>
        <p:txBody>
          <a:bodyPr/>
          <a:lstStyle/>
          <a:p>
            <a:pPr algn="ctr"/>
            <a:r>
              <a:rPr lang="en-US" b="1" dirty="0"/>
              <a:t>African American Communities</a:t>
            </a:r>
          </a:p>
        </p:txBody>
      </p:sp>
      <p:sp>
        <p:nvSpPr>
          <p:cNvPr id="3" name="Content Placeholder 2">
            <a:extLst>
              <a:ext uri="{FF2B5EF4-FFF2-40B4-BE49-F238E27FC236}">
                <a16:creationId xmlns:a16="http://schemas.microsoft.com/office/drawing/2014/main" id="{F5AEC1A0-6201-48E4-B86D-33328FBC7EBB}"/>
              </a:ext>
            </a:extLst>
          </p:cNvPr>
          <p:cNvSpPr>
            <a:spLocks noGrp="1"/>
          </p:cNvSpPr>
          <p:nvPr>
            <p:ph idx="1"/>
          </p:nvPr>
        </p:nvSpPr>
        <p:spPr>
          <a:xfrm>
            <a:off x="1573769" y="2540523"/>
            <a:ext cx="9044462" cy="4317477"/>
          </a:xfrm>
        </p:spPr>
        <p:txBody>
          <a:bodyPr>
            <a:normAutofit fontScale="92500" lnSpcReduction="20000"/>
          </a:bodyPr>
          <a:lstStyle/>
          <a:p>
            <a:pPr>
              <a:buFont typeface="Wingdings" panose="05000000000000000000" pitchFamily="2" charset="2"/>
              <a:buChar char="q"/>
            </a:pPr>
            <a:r>
              <a:rPr lang="en-US" sz="2400" b="0" i="0" dirty="0">
                <a:solidFill>
                  <a:schemeClr val="tx1">
                    <a:lumMod val="65000"/>
                    <a:lumOff val="35000"/>
                  </a:schemeClr>
                </a:solidFill>
                <a:effectLst/>
              </a:rPr>
              <a:t>In the African American community, people are less inclined to share their mental health struggles or rely on church and social communities for support rather than seeking professional help.</a:t>
            </a:r>
          </a:p>
          <a:p>
            <a:pPr>
              <a:buFont typeface="Wingdings" panose="05000000000000000000" pitchFamily="2" charset="2"/>
              <a:buChar char="q"/>
            </a:pPr>
            <a:endParaRPr lang="en-US" sz="2400" dirty="0">
              <a:solidFill>
                <a:schemeClr val="tx1">
                  <a:lumMod val="65000"/>
                  <a:lumOff val="35000"/>
                </a:schemeClr>
              </a:solidFill>
            </a:endParaRPr>
          </a:p>
          <a:p>
            <a:pPr algn="l" fontAlgn="base">
              <a:buFont typeface="Wingdings" panose="05000000000000000000" pitchFamily="2" charset="2"/>
              <a:buChar char="q"/>
            </a:pPr>
            <a:r>
              <a:rPr lang="en-US" sz="2400" b="0" i="0" dirty="0">
                <a:solidFill>
                  <a:schemeClr val="tx1">
                    <a:lumMod val="65000"/>
                    <a:lumOff val="35000"/>
                  </a:schemeClr>
                </a:solidFill>
                <a:effectLst/>
              </a:rPr>
              <a:t>Many people feel shame and choose to try to get better on their own. They attempt to “suck it up” and live with it or self-medicate to meet their needs. Families may also contribute to stigma, preferring to keep mental health challenges within the family.</a:t>
            </a:r>
          </a:p>
          <a:p>
            <a:pPr algn="l" fontAlgn="base">
              <a:buFont typeface="Wingdings" panose="05000000000000000000" pitchFamily="2" charset="2"/>
              <a:buChar char="q"/>
            </a:pPr>
            <a:endParaRPr lang="en-US" sz="2400" b="0" i="0" dirty="0">
              <a:solidFill>
                <a:schemeClr val="tx1">
                  <a:lumMod val="65000"/>
                  <a:lumOff val="35000"/>
                </a:schemeClr>
              </a:solidFill>
              <a:effectLst/>
            </a:endParaRPr>
          </a:p>
          <a:p>
            <a:pPr algn="l" fontAlgn="base">
              <a:buFont typeface="Wingdings" panose="05000000000000000000" pitchFamily="2" charset="2"/>
              <a:buChar char="q"/>
            </a:pPr>
            <a:r>
              <a:rPr lang="en-US" sz="2400" b="0" i="0" dirty="0">
                <a:solidFill>
                  <a:schemeClr val="tx1">
                    <a:lumMod val="65000"/>
                    <a:lumOff val="35000"/>
                  </a:schemeClr>
                </a:solidFill>
                <a:effectLst/>
              </a:rPr>
              <a:t>Saunders says there is a lack of a strategic approach to educate people that they can improve and learn to live with their diagnosis through treatment.</a:t>
            </a:r>
          </a:p>
          <a:p>
            <a:endParaRPr lang="en-US" dirty="0"/>
          </a:p>
        </p:txBody>
      </p:sp>
    </p:spTree>
    <p:extLst>
      <p:ext uri="{BB962C8B-B14F-4D97-AF65-F5344CB8AC3E}">
        <p14:creationId xmlns:p14="http://schemas.microsoft.com/office/powerpoint/2010/main" val="3973515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9">
            <a:extLst>
              <a:ext uri="{FF2B5EF4-FFF2-40B4-BE49-F238E27FC236}">
                <a16:creationId xmlns:a16="http://schemas.microsoft.com/office/drawing/2014/main" id="{01B1A260-8A72-4E08-82CC-DB3DB0A49F3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12192000" cy="6867027"/>
            <a:chOff x="0" y="-2373"/>
            <a:chExt cx="12192000" cy="6867027"/>
          </a:xfrm>
        </p:grpSpPr>
        <p:sp>
          <p:nvSpPr>
            <p:cNvPr id="11" name="Rectangle 10">
              <a:extLst>
                <a:ext uri="{FF2B5EF4-FFF2-40B4-BE49-F238E27FC236}">
                  <a16:creationId xmlns:a16="http://schemas.microsoft.com/office/drawing/2014/main" id="{F5EE446B-EFB2-4F6A-AC6E-936E92DB5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Oval 11">
              <a:extLst>
                <a:ext uri="{FF2B5EF4-FFF2-40B4-BE49-F238E27FC236}">
                  <a16:creationId xmlns:a16="http://schemas.microsoft.com/office/drawing/2014/main" id="{3483BA79-FCF5-4852-AF0E-CA634727E3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A2630BA5-8A74-4D0A-BB80-42BB6E2D0C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BD6109B2-DB31-43CB-950B-AB02BC17CF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4F4C0381-B807-4F22-9362-4CF1EA4ED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15">
              <a:extLst>
                <a:ext uri="{FF2B5EF4-FFF2-40B4-BE49-F238E27FC236}">
                  <a16:creationId xmlns:a16="http://schemas.microsoft.com/office/drawing/2014/main" id="{32DC58E5-A2AB-4AF3-BFDC-51F45B859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5A82E722-60BE-4C4A-93FB-ED5C9D25F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a:extLst>
                <a:ext uri="{FF2B5EF4-FFF2-40B4-BE49-F238E27FC236}">
                  <a16:creationId xmlns:a16="http://schemas.microsoft.com/office/drawing/2014/main" id="{BD917B57-2D0B-49F7-99D0-3E0D111382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a:extLst>
                <a:ext uri="{FF2B5EF4-FFF2-40B4-BE49-F238E27FC236}">
                  <a16:creationId xmlns:a16="http://schemas.microsoft.com/office/drawing/2014/main" id="{ED29444E-A895-4493-BEBA-CBD61CF47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0" name="Freeform 5">
              <a:extLst>
                <a:ext uri="{FF2B5EF4-FFF2-40B4-BE49-F238E27FC236}">
                  <a16:creationId xmlns:a16="http://schemas.microsoft.com/office/drawing/2014/main" id="{9237B3E9-B2D7-4C20-930D-6FD74FFB5C1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994087" y="1130603"/>
            <a:ext cx="3342442" cy="4596794"/>
          </a:xfrm>
          <a:prstGeom prst="rect">
            <a:avLst/>
          </a:prstGeom>
        </p:spPr>
        <p:txBody>
          <a:bodyPr anchor="ctr">
            <a:normAutofit/>
          </a:bodyPr>
          <a:lstStyle/>
          <a:p>
            <a:r>
              <a:rPr lang="en-US" sz="3200" b="1" dirty="0">
                <a:solidFill>
                  <a:schemeClr val="bg2">
                    <a:lumMod val="90000"/>
                  </a:schemeClr>
                </a:solidFill>
              </a:rPr>
              <a:t>Background – Stigma</a:t>
            </a:r>
          </a:p>
        </p:txBody>
      </p:sp>
      <p:sp>
        <p:nvSpPr>
          <p:cNvPr id="3" name="Content Placeholder 2"/>
          <p:cNvSpPr>
            <a:spLocks noGrp="1"/>
          </p:cNvSpPr>
          <p:nvPr>
            <p:ph idx="1"/>
          </p:nvPr>
        </p:nvSpPr>
        <p:spPr>
          <a:xfrm>
            <a:off x="5290077" y="437513"/>
            <a:ext cx="6547962" cy="5954325"/>
          </a:xfrm>
          <a:prstGeom prst="rect">
            <a:avLst/>
          </a:prstGeom>
        </p:spPr>
        <p:txBody>
          <a:bodyPr anchor="ctr">
            <a:normAutofit/>
          </a:bodyPr>
          <a:lstStyle/>
          <a:p>
            <a:pPr>
              <a:buFont typeface="Wingdings" panose="05000000000000000000" pitchFamily="2" charset="2"/>
              <a:buChar char="q"/>
            </a:pPr>
            <a:r>
              <a:rPr lang="en-US" sz="2400" dirty="0"/>
              <a:t>People with substance use disorders are viewed more negatively than people with physical or psychiatric disabilities. </a:t>
            </a:r>
          </a:p>
          <a:p>
            <a:pPr>
              <a:buFont typeface="Wingdings" panose="05000000000000000000" pitchFamily="2" charset="2"/>
              <a:buChar char="q"/>
            </a:pPr>
            <a:endParaRPr lang="en-US" sz="2400" dirty="0"/>
          </a:p>
          <a:p>
            <a:pPr>
              <a:buFont typeface="Wingdings" panose="05000000000000000000" pitchFamily="2" charset="2"/>
              <a:buChar char="q"/>
            </a:pPr>
            <a:r>
              <a:rPr lang="en-US" sz="2400" dirty="0"/>
              <a:t>The terminology often used can suggest that substance use disorders are the result of a personal failing/choice.</a:t>
            </a:r>
          </a:p>
          <a:p>
            <a:pPr>
              <a:buFont typeface="Wingdings" panose="05000000000000000000" pitchFamily="2" charset="2"/>
              <a:buChar char="q"/>
            </a:pPr>
            <a:endParaRPr lang="en-US" sz="2400" dirty="0"/>
          </a:p>
          <a:p>
            <a:pPr>
              <a:buFont typeface="Wingdings" panose="05000000000000000000" pitchFamily="2" charset="2"/>
              <a:buChar char="q"/>
            </a:pPr>
            <a:r>
              <a:rPr lang="en-US" sz="2400" dirty="0"/>
              <a:t>The term “abuse” is highly associated with negative judgments and punishment.</a:t>
            </a:r>
          </a:p>
        </p:txBody>
      </p:sp>
    </p:spTree>
    <p:extLst>
      <p:ext uri="{BB962C8B-B14F-4D97-AF65-F5344CB8AC3E}">
        <p14:creationId xmlns:p14="http://schemas.microsoft.com/office/powerpoint/2010/main" val="925385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9">
            <a:extLst>
              <a:ext uri="{FF2B5EF4-FFF2-40B4-BE49-F238E27FC236}">
                <a16:creationId xmlns:a16="http://schemas.microsoft.com/office/drawing/2014/main" id="{01B1A260-8A72-4E08-82CC-DB3DB0A49F3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12192000" cy="6867027"/>
            <a:chOff x="0" y="-2373"/>
            <a:chExt cx="12192000" cy="6867027"/>
          </a:xfrm>
        </p:grpSpPr>
        <p:sp>
          <p:nvSpPr>
            <p:cNvPr id="11" name="Rectangle 10">
              <a:extLst>
                <a:ext uri="{FF2B5EF4-FFF2-40B4-BE49-F238E27FC236}">
                  <a16:creationId xmlns:a16="http://schemas.microsoft.com/office/drawing/2014/main" id="{F5EE446B-EFB2-4F6A-AC6E-936E92DB5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Oval 11">
              <a:extLst>
                <a:ext uri="{FF2B5EF4-FFF2-40B4-BE49-F238E27FC236}">
                  <a16:creationId xmlns:a16="http://schemas.microsoft.com/office/drawing/2014/main" id="{3483BA79-FCF5-4852-AF0E-CA634727E3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A2630BA5-8A74-4D0A-BB80-42BB6E2D0C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BD6109B2-DB31-43CB-950B-AB02BC17CF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4F4C0381-B807-4F22-9362-4CF1EA4ED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15">
              <a:extLst>
                <a:ext uri="{FF2B5EF4-FFF2-40B4-BE49-F238E27FC236}">
                  <a16:creationId xmlns:a16="http://schemas.microsoft.com/office/drawing/2014/main" id="{32DC58E5-A2AB-4AF3-BFDC-51F45B859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5A82E722-60BE-4C4A-93FB-ED5C9D25F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a:extLst>
                <a:ext uri="{FF2B5EF4-FFF2-40B4-BE49-F238E27FC236}">
                  <a16:creationId xmlns:a16="http://schemas.microsoft.com/office/drawing/2014/main" id="{BD917B57-2D0B-49F7-99D0-3E0D111382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a:extLst>
                <a:ext uri="{FF2B5EF4-FFF2-40B4-BE49-F238E27FC236}">
                  <a16:creationId xmlns:a16="http://schemas.microsoft.com/office/drawing/2014/main" id="{ED29444E-A895-4493-BEBA-CBD61CF47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0" name="Freeform 5">
              <a:extLst>
                <a:ext uri="{FF2B5EF4-FFF2-40B4-BE49-F238E27FC236}">
                  <a16:creationId xmlns:a16="http://schemas.microsoft.com/office/drawing/2014/main" id="{9237B3E9-B2D7-4C20-930D-6FD74FFB5C1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994087" y="1130603"/>
            <a:ext cx="3342442" cy="4596794"/>
          </a:xfrm>
          <a:prstGeom prst="rect">
            <a:avLst/>
          </a:prstGeom>
        </p:spPr>
        <p:txBody>
          <a:bodyPr anchor="ctr">
            <a:normAutofit/>
          </a:bodyPr>
          <a:lstStyle/>
          <a:p>
            <a:r>
              <a:rPr lang="en-US" sz="3200" b="1" dirty="0">
                <a:solidFill>
                  <a:schemeClr val="bg2">
                    <a:lumMod val="90000"/>
                  </a:schemeClr>
                </a:solidFill>
              </a:rPr>
              <a:t>Background – Stigma</a:t>
            </a:r>
          </a:p>
        </p:txBody>
      </p:sp>
      <p:sp>
        <p:nvSpPr>
          <p:cNvPr id="3" name="Content Placeholder 2"/>
          <p:cNvSpPr>
            <a:spLocks noGrp="1"/>
          </p:cNvSpPr>
          <p:nvPr>
            <p:ph idx="1"/>
          </p:nvPr>
        </p:nvSpPr>
        <p:spPr>
          <a:xfrm>
            <a:off x="5290077" y="437513"/>
            <a:ext cx="5502614" cy="5954325"/>
          </a:xfrm>
          <a:prstGeom prst="rect">
            <a:avLst/>
          </a:prstGeom>
        </p:spPr>
        <p:txBody>
          <a:bodyPr anchor="ctr">
            <a:normAutofit/>
          </a:bodyPr>
          <a:lstStyle/>
          <a:p>
            <a:pPr algn="just">
              <a:buFont typeface="Wingdings" panose="05000000000000000000" pitchFamily="2" charset="2"/>
              <a:buChar char="q"/>
            </a:pPr>
            <a:r>
              <a:rPr lang="en-US" sz="2000" dirty="0"/>
              <a:t>Even trained clinicians are likely to assign blame when someone is called a “substance abuser” rather than a “person with a substance use disorder.”</a:t>
            </a:r>
          </a:p>
          <a:p>
            <a:pPr algn="just">
              <a:buFont typeface="Wingdings" panose="05000000000000000000" pitchFamily="2" charset="2"/>
              <a:buChar char="q"/>
            </a:pPr>
            <a:endParaRPr lang="en-US" sz="2000" dirty="0"/>
          </a:p>
          <a:p>
            <a:pPr algn="just">
              <a:buFont typeface="Wingdings" panose="05000000000000000000" pitchFamily="2" charset="2"/>
              <a:buChar char="q"/>
            </a:pPr>
            <a:endParaRPr lang="en-US" sz="2000" dirty="0"/>
          </a:p>
          <a:p>
            <a:pPr algn="just">
              <a:buFont typeface="Wingdings" panose="05000000000000000000" pitchFamily="2" charset="2"/>
              <a:buChar char="q"/>
            </a:pPr>
            <a:r>
              <a:rPr lang="en-US" sz="2000" dirty="0"/>
              <a:t>Negative attitudes among health professionals have been found to adversely affect quality of care and subsequent treatment outcomes.</a:t>
            </a:r>
          </a:p>
        </p:txBody>
      </p:sp>
    </p:spTree>
    <p:extLst>
      <p:ext uri="{BB962C8B-B14F-4D97-AF65-F5344CB8AC3E}">
        <p14:creationId xmlns:p14="http://schemas.microsoft.com/office/powerpoint/2010/main" val="1690201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52129-3079-4144-8B07-B07491FA693B}"/>
              </a:ext>
            </a:extLst>
          </p:cNvPr>
          <p:cNvSpPr>
            <a:spLocks noGrp="1"/>
          </p:cNvSpPr>
          <p:nvPr>
            <p:ph type="title"/>
          </p:nvPr>
        </p:nvSpPr>
        <p:spPr>
          <a:xfrm>
            <a:off x="1154954" y="811161"/>
            <a:ext cx="8958162" cy="1134380"/>
          </a:xfrm>
        </p:spPr>
        <p:txBody>
          <a:bodyPr/>
          <a:lstStyle/>
          <a:p>
            <a:pPr algn="ctr"/>
            <a:r>
              <a:rPr lang="en-US" b="1" dirty="0"/>
              <a:t>The Double Stigma</a:t>
            </a:r>
          </a:p>
        </p:txBody>
      </p:sp>
      <p:sp>
        <p:nvSpPr>
          <p:cNvPr id="3" name="Content Placeholder 2">
            <a:extLst>
              <a:ext uri="{FF2B5EF4-FFF2-40B4-BE49-F238E27FC236}">
                <a16:creationId xmlns:a16="http://schemas.microsoft.com/office/drawing/2014/main" id="{70F18B9C-927F-42BC-980E-BB2F7C2F521A}"/>
              </a:ext>
            </a:extLst>
          </p:cNvPr>
          <p:cNvSpPr>
            <a:spLocks noGrp="1"/>
          </p:cNvSpPr>
          <p:nvPr>
            <p:ph idx="1"/>
          </p:nvPr>
        </p:nvSpPr>
        <p:spPr>
          <a:xfrm>
            <a:off x="1154954" y="2603500"/>
            <a:ext cx="10584761" cy="3416300"/>
          </a:xfrm>
        </p:spPr>
        <p:txBody>
          <a:bodyPr>
            <a:normAutofit fontScale="92500" lnSpcReduction="10000"/>
          </a:bodyPr>
          <a:lstStyle/>
          <a:p>
            <a:pPr marL="0" indent="0">
              <a:buNone/>
            </a:pPr>
            <a:r>
              <a:rPr lang="en-US" sz="2600" b="0" i="0" dirty="0">
                <a:solidFill>
                  <a:srgbClr val="333333"/>
                </a:solidFill>
                <a:effectLst/>
              </a:rPr>
              <a:t>In terms of a double stigma</a:t>
            </a:r>
            <a:r>
              <a:rPr lang="en-US" sz="2600" dirty="0">
                <a:solidFill>
                  <a:srgbClr val="333333"/>
                </a:solidFill>
              </a:rPr>
              <a:t> minorities</a:t>
            </a:r>
            <a:r>
              <a:rPr lang="en-US" sz="2600" b="0" i="0" dirty="0">
                <a:solidFill>
                  <a:srgbClr val="333333"/>
                </a:solidFill>
                <a:effectLst/>
              </a:rPr>
              <a:t> perceived that their substance use problems were viewed differently, and less favorably, than the substance related disorders of non-minority clients.</a:t>
            </a:r>
          </a:p>
          <a:p>
            <a:pPr>
              <a:buFont typeface="Wingdings" panose="05000000000000000000" pitchFamily="2" charset="2"/>
              <a:buChar char="q"/>
            </a:pPr>
            <a:endParaRPr lang="en-US" sz="2000" dirty="0"/>
          </a:p>
          <a:p>
            <a:pPr lvl="1">
              <a:buFont typeface="Wingdings" panose="05000000000000000000" pitchFamily="2" charset="2"/>
              <a:buChar char="q"/>
            </a:pPr>
            <a:r>
              <a:rPr lang="en-US" sz="2400" dirty="0"/>
              <a:t>Seen as a problem to society</a:t>
            </a:r>
          </a:p>
          <a:p>
            <a:pPr lvl="1">
              <a:buFont typeface="Wingdings" panose="05000000000000000000" pitchFamily="2" charset="2"/>
              <a:buChar char="q"/>
            </a:pPr>
            <a:r>
              <a:rPr lang="en-US" sz="2400" dirty="0"/>
              <a:t>Seen as a high-risk offender</a:t>
            </a:r>
          </a:p>
          <a:p>
            <a:pPr lvl="1">
              <a:buFont typeface="Wingdings" panose="05000000000000000000" pitchFamily="2" charset="2"/>
              <a:buChar char="q"/>
            </a:pPr>
            <a:r>
              <a:rPr lang="en-US" sz="2400" dirty="0"/>
              <a:t>Labeled as a chronic user</a:t>
            </a:r>
          </a:p>
          <a:p>
            <a:pPr lvl="1">
              <a:buFont typeface="Wingdings" panose="05000000000000000000" pitchFamily="2" charset="2"/>
              <a:buChar char="q"/>
            </a:pPr>
            <a:r>
              <a:rPr lang="en-US" sz="2400" dirty="0"/>
              <a:t>Labeled as unable to recover</a:t>
            </a:r>
          </a:p>
          <a:p>
            <a:pPr lvl="1"/>
            <a:endParaRPr lang="en-US" dirty="0"/>
          </a:p>
        </p:txBody>
      </p:sp>
    </p:spTree>
    <p:extLst>
      <p:ext uri="{BB962C8B-B14F-4D97-AF65-F5344CB8AC3E}">
        <p14:creationId xmlns:p14="http://schemas.microsoft.com/office/powerpoint/2010/main" val="1070232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49" y="227340"/>
            <a:ext cx="7886700" cy="2017594"/>
          </a:xfrm>
        </p:spPr>
        <p:txBody>
          <a:bodyPr/>
          <a:lstStyle/>
          <a:p>
            <a:pPr algn="ctr"/>
            <a:r>
              <a:rPr lang="en-US" sz="2800" b="1" dirty="0"/>
              <a:t>Four Identified Types of Stigma</a:t>
            </a:r>
          </a:p>
        </p:txBody>
      </p:sp>
      <p:sp>
        <p:nvSpPr>
          <p:cNvPr id="4" name="Content Placeholder 3">
            <a:extLst>
              <a:ext uri="{FF2B5EF4-FFF2-40B4-BE49-F238E27FC236}">
                <a16:creationId xmlns:a16="http://schemas.microsoft.com/office/drawing/2014/main" id="{50B5BEE7-F5B3-D64B-929D-244A1ECD85DF}"/>
              </a:ext>
            </a:extLst>
          </p:cNvPr>
          <p:cNvSpPr>
            <a:spLocks noGrp="1"/>
          </p:cNvSpPr>
          <p:nvPr>
            <p:ph idx="1"/>
          </p:nvPr>
        </p:nvSpPr>
        <p:spPr>
          <a:xfrm>
            <a:off x="1643164" y="2430991"/>
            <a:ext cx="9024836" cy="4199669"/>
          </a:xfrm>
        </p:spPr>
        <p:txBody>
          <a:bodyPr>
            <a:normAutofit fontScale="92500" lnSpcReduction="20000"/>
          </a:bodyPr>
          <a:lstStyle/>
          <a:p>
            <a:pPr>
              <a:buFont typeface="Wingdings" panose="05000000000000000000" pitchFamily="2" charset="2"/>
              <a:buChar char="q"/>
            </a:pPr>
            <a:r>
              <a:rPr lang="en-US" sz="2200" dirty="0">
                <a:solidFill>
                  <a:schemeClr val="tx1"/>
                </a:solidFill>
              </a:rPr>
              <a:t>Public</a:t>
            </a:r>
          </a:p>
          <a:p>
            <a:pPr lvl="1">
              <a:buFont typeface="Wingdings" panose="05000000000000000000" pitchFamily="2" charset="2"/>
              <a:buChar char="q"/>
            </a:pPr>
            <a:r>
              <a:rPr lang="en-US" sz="1800" dirty="0"/>
              <a:t>Endorsement by the public of negative attitudes against a specific stigmatized group, which manifests in discrimination towards individuals belonging to that group.</a:t>
            </a:r>
            <a:endParaRPr lang="en-US" sz="1800" dirty="0">
              <a:solidFill>
                <a:schemeClr val="tx1"/>
              </a:solidFill>
            </a:endParaRPr>
          </a:p>
          <a:p>
            <a:pPr>
              <a:buFont typeface="Wingdings" panose="05000000000000000000" pitchFamily="2" charset="2"/>
              <a:buChar char="q"/>
            </a:pPr>
            <a:r>
              <a:rPr lang="en-US" sz="2200" dirty="0">
                <a:solidFill>
                  <a:schemeClr val="tx1"/>
                </a:solidFill>
              </a:rPr>
              <a:t>Perceived</a:t>
            </a:r>
          </a:p>
          <a:p>
            <a:pPr lvl="1">
              <a:buFont typeface="Wingdings" panose="05000000000000000000" pitchFamily="2" charset="2"/>
              <a:buChar char="q"/>
            </a:pPr>
            <a:r>
              <a:rPr lang="en-US" sz="1800" dirty="0">
                <a:solidFill>
                  <a:schemeClr val="tx1"/>
                </a:solidFill>
              </a:rPr>
              <a:t>Stigmatized individuals think that most people believe common negative stereotypes about individuals belonging to the same stigmatized category.</a:t>
            </a:r>
          </a:p>
          <a:p>
            <a:pPr>
              <a:buFont typeface="Wingdings" panose="05000000000000000000" pitchFamily="2" charset="2"/>
              <a:buChar char="q"/>
            </a:pPr>
            <a:r>
              <a:rPr lang="en-US" sz="2200" dirty="0">
                <a:solidFill>
                  <a:schemeClr val="tx1"/>
                </a:solidFill>
              </a:rPr>
              <a:t>Enacted</a:t>
            </a:r>
          </a:p>
          <a:p>
            <a:pPr lvl="1">
              <a:buFont typeface="Wingdings" panose="05000000000000000000" pitchFamily="2" charset="2"/>
              <a:buChar char="q"/>
            </a:pPr>
            <a:r>
              <a:rPr lang="en-US" sz="1800" dirty="0">
                <a:solidFill>
                  <a:schemeClr val="tx1"/>
                </a:solidFill>
              </a:rPr>
              <a:t>Direct experience of discrimination and rejection from members of the larger society. </a:t>
            </a:r>
          </a:p>
          <a:p>
            <a:pPr>
              <a:buFont typeface="Wingdings" panose="05000000000000000000" pitchFamily="2" charset="2"/>
              <a:buChar char="q"/>
            </a:pPr>
            <a:r>
              <a:rPr lang="en-US" sz="2200" dirty="0">
                <a:solidFill>
                  <a:schemeClr val="tx1"/>
                </a:solidFill>
              </a:rPr>
              <a:t>Self</a:t>
            </a:r>
          </a:p>
          <a:p>
            <a:pPr lvl="1">
              <a:buFont typeface="Wingdings" panose="05000000000000000000" pitchFamily="2" charset="2"/>
              <a:buChar char="q"/>
            </a:pPr>
            <a:r>
              <a:rPr lang="en-US" sz="1800" dirty="0"/>
              <a:t>N</a:t>
            </a:r>
            <a:r>
              <a:rPr lang="en-US" sz="1800" dirty="0">
                <a:solidFill>
                  <a:schemeClr val="tx1"/>
                </a:solidFill>
              </a:rPr>
              <a:t>egative thoughts, feelings, and diminished self-image resulting from identification with the stigmatized group and anticipation of rejection from the larger society.</a:t>
            </a:r>
          </a:p>
          <a:p>
            <a:endParaRPr lang="en-US" dirty="0"/>
          </a:p>
        </p:txBody>
      </p:sp>
      <p:sp>
        <p:nvSpPr>
          <p:cNvPr id="3" name="Text Placeholder 2"/>
          <p:cNvSpPr>
            <a:spLocks noGrp="1"/>
          </p:cNvSpPr>
          <p:nvPr>
            <p:ph type="body" sz="quarter" idx="4294967295"/>
          </p:nvPr>
        </p:nvSpPr>
        <p:spPr>
          <a:xfrm>
            <a:off x="1524000" y="5791200"/>
            <a:ext cx="8229600" cy="609600"/>
          </a:xfrm>
          <a:prstGeom prst="rect">
            <a:avLst/>
          </a:prstGeom>
        </p:spPr>
        <p:txBody>
          <a:bodyPr/>
          <a:lstStyle/>
          <a:p>
            <a:pPr marL="0" indent="0"/>
            <a:endParaRPr lang="en-US" dirty="0">
              <a:solidFill>
                <a:schemeClr val="bg1"/>
              </a:solidFill>
            </a:endParaRPr>
          </a:p>
          <a:p>
            <a:endParaRPr lang="en-US" sz="4400" dirty="0"/>
          </a:p>
          <a:p>
            <a:endParaRPr lang="en-US" dirty="0"/>
          </a:p>
        </p:txBody>
      </p:sp>
    </p:spTree>
    <p:extLst>
      <p:ext uri="{BB962C8B-B14F-4D97-AF65-F5344CB8AC3E}">
        <p14:creationId xmlns:p14="http://schemas.microsoft.com/office/powerpoint/2010/main" val="4213426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63254"/>
            <a:ext cx="9031518" cy="4678327"/>
          </a:xfrm>
          <a:prstGeom prst="rect">
            <a:avLst/>
          </a:prstGeom>
          <a:solidFill>
            <a:srgbClr val="0F42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p:nvCxnSpPr>
        <p:spPr>
          <a:xfrm>
            <a:off x="318977" y="285306"/>
            <a:ext cx="11536324"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18977" y="6530162"/>
            <a:ext cx="11536324"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308345" y="285306"/>
            <a:ext cx="10632" cy="624485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1855301" y="285306"/>
            <a:ext cx="1" cy="624485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27322" y="2184635"/>
            <a:ext cx="8026347" cy="1661993"/>
          </a:xfrm>
          <a:prstGeom prst="rect">
            <a:avLst/>
          </a:prstGeom>
          <a:noFill/>
        </p:spPr>
        <p:txBody>
          <a:bodyPr wrap="square" rtlCol="0">
            <a:spAutoFit/>
          </a:bodyPr>
          <a:lstStyle/>
          <a:p>
            <a:endParaRPr lang="en-US" sz="5400" b="1" dirty="0">
              <a:solidFill>
                <a:schemeClr val="bg1"/>
              </a:solidFill>
            </a:endParaRPr>
          </a:p>
          <a:p>
            <a:r>
              <a:rPr lang="en-US" sz="4800" b="1" dirty="0">
                <a:solidFill>
                  <a:schemeClr val="bg2">
                    <a:lumMod val="90000"/>
                  </a:schemeClr>
                </a:solidFill>
              </a:rPr>
              <a:t>The Cultural Context</a:t>
            </a:r>
          </a:p>
        </p:txBody>
      </p:sp>
    </p:spTree>
    <p:extLst>
      <p:ext uri="{BB962C8B-B14F-4D97-AF65-F5344CB8AC3E}">
        <p14:creationId xmlns:p14="http://schemas.microsoft.com/office/powerpoint/2010/main" val="584270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00ADE9B-F383-4C2C-96DB-E29746084B96}"/>
              </a:ext>
            </a:extLst>
          </p:cNvPr>
          <p:cNvSpPr txBox="1">
            <a:spLocks/>
          </p:cNvSpPr>
          <p:nvPr/>
        </p:nvSpPr>
        <p:spPr>
          <a:xfrm>
            <a:off x="0" y="0"/>
            <a:ext cx="12192000" cy="1219200"/>
          </a:xfrm>
          <a:prstGeom prst="rect">
            <a:avLst/>
          </a:prstGeom>
          <a:solidFill>
            <a:srgbClr val="0F4263"/>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pPr algn="ctr"/>
            <a:endParaRPr lang="en-US" altLang="en-US" sz="3600" dirty="0"/>
          </a:p>
        </p:txBody>
      </p:sp>
      <p:sp>
        <p:nvSpPr>
          <p:cNvPr id="6" name="Rectangle 3"/>
          <p:cNvSpPr txBox="1">
            <a:spLocks noChangeArrowheads="1"/>
          </p:cNvSpPr>
          <p:nvPr/>
        </p:nvSpPr>
        <p:spPr>
          <a:xfrm>
            <a:off x="400050" y="1527756"/>
            <a:ext cx="10720668" cy="43513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600"/>
              </a:spcBef>
              <a:spcAft>
                <a:spcPts val="600"/>
              </a:spcAft>
              <a:buNone/>
            </a:pPr>
            <a:endParaRPr lang="en-US" altLang="en-US" sz="2400" dirty="0"/>
          </a:p>
        </p:txBody>
      </p:sp>
      <p:sp>
        <p:nvSpPr>
          <p:cNvPr id="9" name="TextBox 8"/>
          <p:cNvSpPr txBox="1"/>
          <p:nvPr/>
        </p:nvSpPr>
        <p:spPr>
          <a:xfrm>
            <a:off x="6861307" y="6295067"/>
            <a:ext cx="4607938" cy="307777"/>
          </a:xfrm>
          <a:prstGeom prst="rect">
            <a:avLst/>
          </a:prstGeom>
          <a:noFill/>
        </p:spPr>
        <p:txBody>
          <a:bodyPr wrap="square" rtlCol="0">
            <a:spAutoFit/>
          </a:bodyPr>
          <a:lstStyle/>
          <a:p>
            <a:pPr algn="r"/>
            <a:r>
              <a:rPr lang="en-US" sz="1400" dirty="0"/>
              <a:t>(Center for Substance Abuse Treatment, 2014)</a:t>
            </a:r>
          </a:p>
        </p:txBody>
      </p:sp>
      <p:sp>
        <p:nvSpPr>
          <p:cNvPr id="2" name="Title 1"/>
          <p:cNvSpPr>
            <a:spLocks noGrp="1"/>
          </p:cNvSpPr>
          <p:nvPr>
            <p:ph type="title"/>
          </p:nvPr>
        </p:nvSpPr>
        <p:spPr>
          <a:xfrm>
            <a:off x="1921869" y="652036"/>
            <a:ext cx="8761413" cy="706964"/>
          </a:xfrm>
        </p:spPr>
        <p:txBody>
          <a:bodyPr>
            <a:noAutofit/>
          </a:bodyPr>
          <a:lstStyle/>
          <a:p>
            <a:pPr algn="ctr"/>
            <a:r>
              <a:rPr lang="en-US" sz="3200" b="1" dirty="0"/>
              <a:t>Cultural Competency in </a:t>
            </a:r>
            <a:br>
              <a:rPr lang="en-US" sz="3200" b="1" dirty="0"/>
            </a:br>
            <a:r>
              <a:rPr lang="en-US" sz="3200" b="1" dirty="0"/>
              <a:t>Substance Use Disorder Treatment</a:t>
            </a:r>
          </a:p>
        </p:txBody>
      </p:sp>
      <p:sp>
        <p:nvSpPr>
          <p:cNvPr id="3" name="Content Placeholder 2"/>
          <p:cNvSpPr>
            <a:spLocks noGrp="1"/>
          </p:cNvSpPr>
          <p:nvPr>
            <p:ph idx="1"/>
          </p:nvPr>
        </p:nvSpPr>
        <p:spPr>
          <a:xfrm>
            <a:off x="1071283" y="2404255"/>
            <a:ext cx="10720667" cy="4030612"/>
          </a:xfrm>
        </p:spPr>
        <p:txBody>
          <a:bodyPr>
            <a:normAutofit fontScale="85000" lnSpcReduction="20000"/>
          </a:bodyPr>
          <a:lstStyle/>
          <a:p>
            <a:pPr marL="0" indent="0">
              <a:buNone/>
            </a:pPr>
            <a:r>
              <a:rPr lang="en-US" sz="3000" b="1" dirty="0"/>
              <a:t>Culture refers to:</a:t>
            </a:r>
          </a:p>
          <a:p>
            <a:pPr>
              <a:buFont typeface="Wingdings" panose="05000000000000000000" pitchFamily="2" charset="2"/>
              <a:buChar char="q"/>
            </a:pPr>
            <a:r>
              <a:rPr lang="en-US" sz="2300" dirty="0"/>
              <a:t>Race</a:t>
            </a:r>
          </a:p>
          <a:p>
            <a:pPr>
              <a:buFont typeface="Wingdings" panose="05000000000000000000" pitchFamily="2" charset="2"/>
              <a:buChar char="q"/>
            </a:pPr>
            <a:r>
              <a:rPr lang="en-US" sz="2300" dirty="0"/>
              <a:t>Ethnicity</a:t>
            </a:r>
          </a:p>
          <a:p>
            <a:pPr>
              <a:buFont typeface="Wingdings" panose="05000000000000000000" pitchFamily="2" charset="2"/>
              <a:buChar char="q"/>
            </a:pPr>
            <a:r>
              <a:rPr lang="en-US" sz="2300" dirty="0"/>
              <a:t>Age</a:t>
            </a:r>
          </a:p>
          <a:p>
            <a:pPr>
              <a:buFont typeface="Wingdings" panose="05000000000000000000" pitchFamily="2" charset="2"/>
              <a:buChar char="q"/>
            </a:pPr>
            <a:r>
              <a:rPr lang="en-US" sz="2300" dirty="0"/>
              <a:t>Gender</a:t>
            </a:r>
          </a:p>
          <a:p>
            <a:pPr>
              <a:buFont typeface="Wingdings" panose="05000000000000000000" pitchFamily="2" charset="2"/>
              <a:buChar char="q"/>
            </a:pPr>
            <a:r>
              <a:rPr lang="en-US" sz="2300" dirty="0"/>
              <a:t>Geographical location</a:t>
            </a:r>
          </a:p>
          <a:p>
            <a:pPr>
              <a:buFont typeface="Wingdings" panose="05000000000000000000" pitchFamily="2" charset="2"/>
              <a:buChar char="q"/>
            </a:pPr>
            <a:r>
              <a:rPr lang="en-US" sz="2300" dirty="0"/>
              <a:t>Sexual orientation</a:t>
            </a:r>
          </a:p>
          <a:p>
            <a:pPr>
              <a:buFont typeface="Wingdings" panose="05000000000000000000" pitchFamily="2" charset="2"/>
              <a:buChar char="q"/>
            </a:pPr>
            <a:r>
              <a:rPr lang="en-US" sz="2300" dirty="0"/>
              <a:t>Gender identity</a:t>
            </a:r>
          </a:p>
          <a:p>
            <a:pPr marL="0" indent="0">
              <a:buNone/>
            </a:pPr>
            <a:endParaRPr lang="en-US" sz="2300" dirty="0"/>
          </a:p>
          <a:p>
            <a:pPr marL="0" indent="0">
              <a:buNone/>
            </a:pPr>
            <a:r>
              <a:rPr lang="en-US" sz="2300" dirty="0"/>
              <a:t>Incorporating community-based values, traditions, and customs can bring about positive change</a:t>
            </a:r>
            <a:endParaRPr lang="en-US" altLang="en-US" sz="2300" dirty="0"/>
          </a:p>
          <a:p>
            <a:endParaRPr lang="en-US" dirty="0"/>
          </a:p>
        </p:txBody>
      </p:sp>
    </p:spTree>
    <p:extLst>
      <p:ext uri="{BB962C8B-B14F-4D97-AF65-F5344CB8AC3E}">
        <p14:creationId xmlns:p14="http://schemas.microsoft.com/office/powerpoint/2010/main" val="4014280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9">
            <a:extLst>
              <a:ext uri="{FF2B5EF4-FFF2-40B4-BE49-F238E27FC236}">
                <a16:creationId xmlns:a16="http://schemas.microsoft.com/office/drawing/2014/main" id="{01B1A260-8A72-4E08-82CC-DB3DB0A49F3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12192000" cy="6867027"/>
            <a:chOff x="0" y="-2373"/>
            <a:chExt cx="12192000" cy="6867027"/>
          </a:xfrm>
        </p:grpSpPr>
        <p:sp>
          <p:nvSpPr>
            <p:cNvPr id="11" name="Rectangle 10">
              <a:extLst>
                <a:ext uri="{FF2B5EF4-FFF2-40B4-BE49-F238E27FC236}">
                  <a16:creationId xmlns:a16="http://schemas.microsoft.com/office/drawing/2014/main" id="{F5EE446B-EFB2-4F6A-AC6E-936E92DB5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3483BA79-FCF5-4852-AF0E-CA634727E3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A2630BA5-8A74-4D0A-BB80-42BB6E2D0C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13">
              <a:extLst>
                <a:ext uri="{FF2B5EF4-FFF2-40B4-BE49-F238E27FC236}">
                  <a16:creationId xmlns:a16="http://schemas.microsoft.com/office/drawing/2014/main" id="{BD6109B2-DB31-43CB-950B-AB02BC17CF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4F4C0381-B807-4F22-9362-4CF1EA4ED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15">
              <a:extLst>
                <a:ext uri="{FF2B5EF4-FFF2-40B4-BE49-F238E27FC236}">
                  <a16:creationId xmlns:a16="http://schemas.microsoft.com/office/drawing/2014/main" id="{32DC58E5-A2AB-4AF3-BFDC-51F45B859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5A82E722-60BE-4C4A-93FB-ED5C9D25F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5">
              <a:extLst>
                <a:ext uri="{FF2B5EF4-FFF2-40B4-BE49-F238E27FC236}">
                  <a16:creationId xmlns:a16="http://schemas.microsoft.com/office/drawing/2014/main" id="{BD917B57-2D0B-49F7-99D0-3E0D111382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a:extLst>
                <a:ext uri="{FF2B5EF4-FFF2-40B4-BE49-F238E27FC236}">
                  <a16:creationId xmlns:a16="http://schemas.microsoft.com/office/drawing/2014/main" id="{ED29444E-A895-4493-BEBA-CBD61CF47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0" name="Freeform 5">
              <a:extLst>
                <a:ext uri="{FF2B5EF4-FFF2-40B4-BE49-F238E27FC236}">
                  <a16:creationId xmlns:a16="http://schemas.microsoft.com/office/drawing/2014/main" id="{9237B3E9-B2D7-4C20-930D-6FD74FFB5C1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5C8AE19F-0768-4F2F-ABA4-650C77A9A5D2}"/>
              </a:ext>
            </a:extLst>
          </p:cNvPr>
          <p:cNvSpPr>
            <a:spLocks noGrp="1"/>
          </p:cNvSpPr>
          <p:nvPr>
            <p:ph type="title"/>
          </p:nvPr>
        </p:nvSpPr>
        <p:spPr>
          <a:xfrm>
            <a:off x="1606840" y="972460"/>
            <a:ext cx="3683177" cy="4596794"/>
          </a:xfrm>
        </p:spPr>
        <p:txBody>
          <a:bodyPr anchor="ctr">
            <a:normAutofit/>
          </a:bodyPr>
          <a:lstStyle/>
          <a:p>
            <a:r>
              <a:rPr lang="en-US" sz="4000" b="1">
                <a:solidFill>
                  <a:srgbClr val="EBEBEB"/>
                </a:solidFill>
                <a:effectLst>
                  <a:outerShdw blurRad="38100" dist="38100" dir="2700000" algn="tl">
                    <a:srgbClr val="000000">
                      <a:alpha val="43137"/>
                    </a:srgbClr>
                  </a:outerShdw>
                </a:effectLst>
              </a:rPr>
              <a:t>Workshop Objectives</a:t>
            </a:r>
          </a:p>
        </p:txBody>
      </p:sp>
      <p:sp>
        <p:nvSpPr>
          <p:cNvPr id="3" name="Content Placeholder 2">
            <a:extLst>
              <a:ext uri="{FF2B5EF4-FFF2-40B4-BE49-F238E27FC236}">
                <a16:creationId xmlns:a16="http://schemas.microsoft.com/office/drawing/2014/main" id="{9F903305-895C-468A-9E51-BC2284E3A232}"/>
              </a:ext>
            </a:extLst>
          </p:cNvPr>
          <p:cNvSpPr>
            <a:spLocks noGrp="1"/>
          </p:cNvSpPr>
          <p:nvPr>
            <p:ph idx="1"/>
          </p:nvPr>
        </p:nvSpPr>
        <p:spPr>
          <a:xfrm>
            <a:off x="5316517" y="694868"/>
            <a:ext cx="6055253" cy="5954325"/>
          </a:xfrm>
        </p:spPr>
        <p:txBody>
          <a:bodyPr anchor="ctr">
            <a:normAutofit fontScale="92500"/>
          </a:bodyPr>
          <a:lstStyle/>
          <a:p>
            <a:pPr marL="0" algn="just">
              <a:buFont typeface="Wingdings" panose="05000000000000000000" pitchFamily="2" charset="2"/>
              <a:buChar char="q"/>
            </a:pPr>
            <a:r>
              <a:rPr lang="en-US" sz="2400" dirty="0">
                <a:solidFill>
                  <a:srgbClr val="000000"/>
                </a:solidFill>
                <a:effectLst/>
                <a:ea typeface="MS Mincho" panose="02020609040205080304" pitchFamily="49" charset="-128"/>
                <a:cs typeface="Times New Roman" panose="02020603050405020304" pitchFamily="18" charset="0"/>
              </a:rPr>
              <a:t>This workshop discusses common beliefs among minority groups that prevent one from seeking help for their SUD’s.  We will also discuss ways to introduce the conversation to specific minority groups including what to say and what not to say.</a:t>
            </a:r>
            <a:endParaRPr lang="en-US" sz="2400" dirty="0">
              <a:effectLst/>
              <a:ea typeface="MS Mincho" panose="02020609040205080304" pitchFamily="49" charset="-128"/>
              <a:cs typeface="Times New Roman" panose="02020603050405020304" pitchFamily="18" charset="0"/>
            </a:endParaRPr>
          </a:p>
          <a:p>
            <a:pPr marR="0" algn="just">
              <a:spcAft>
                <a:spcPts val="0"/>
              </a:spcAft>
              <a:buFont typeface="Wingdings" panose="05000000000000000000" pitchFamily="2" charset="2"/>
              <a:buChar char="q"/>
            </a:pPr>
            <a:endParaRPr lang="en-US" sz="2400" dirty="0">
              <a:solidFill>
                <a:srgbClr val="000000"/>
              </a:solidFill>
              <a:effectLst/>
              <a:ea typeface="MS Mincho" panose="02020609040205080304" pitchFamily="49" charset="-128"/>
              <a:cs typeface="Times New Roman" panose="02020603050405020304" pitchFamily="18" charset="0"/>
            </a:endParaRPr>
          </a:p>
          <a:p>
            <a:pPr marL="0" marR="0" algn="just">
              <a:spcAft>
                <a:spcPts val="0"/>
              </a:spcAft>
              <a:buFont typeface="Wingdings" panose="05000000000000000000" pitchFamily="2" charset="2"/>
              <a:buChar char="q"/>
            </a:pPr>
            <a:r>
              <a:rPr lang="en-US" sz="2400" dirty="0">
                <a:solidFill>
                  <a:srgbClr val="000000"/>
                </a:solidFill>
                <a:effectLst/>
                <a:ea typeface="MS Mincho" panose="02020609040205080304" pitchFamily="49" charset="-128"/>
                <a:cs typeface="Times New Roman" panose="02020603050405020304" pitchFamily="18" charset="0"/>
              </a:rPr>
              <a:t>This workshop will provide risk factors of substance use disorders among minorities.  </a:t>
            </a:r>
          </a:p>
          <a:p>
            <a:pPr marR="0" algn="just">
              <a:spcAft>
                <a:spcPts val="0"/>
              </a:spcAft>
              <a:buFont typeface="Wingdings" panose="05000000000000000000" pitchFamily="2" charset="2"/>
              <a:buChar char="q"/>
            </a:pPr>
            <a:endParaRPr lang="en-US" sz="2400" dirty="0">
              <a:effectLst/>
              <a:ea typeface="MS Mincho" panose="02020609040205080304" pitchFamily="49" charset="-128"/>
              <a:cs typeface="Times New Roman" panose="02020603050405020304" pitchFamily="18" charset="0"/>
            </a:endParaRPr>
          </a:p>
          <a:p>
            <a:pPr marL="0" marR="0" algn="just">
              <a:spcAft>
                <a:spcPts val="0"/>
              </a:spcAft>
              <a:buFont typeface="Wingdings" panose="05000000000000000000" pitchFamily="2" charset="2"/>
              <a:buChar char="q"/>
            </a:pPr>
            <a:r>
              <a:rPr lang="en-US" sz="2400" dirty="0">
                <a:solidFill>
                  <a:srgbClr val="000000"/>
                </a:solidFill>
                <a:effectLst/>
                <a:ea typeface="MS Mincho" panose="02020609040205080304" pitchFamily="49" charset="-128"/>
                <a:cs typeface="Times New Roman" panose="02020603050405020304" pitchFamily="18" charset="0"/>
              </a:rPr>
              <a:t>This workshop will introduce educational handouts that address physical, and emotional signs, symptoms, and causes, that perpetuate ongoing substance use disorders among minority groups.  </a:t>
            </a:r>
            <a:endParaRPr lang="en-US" sz="2400" dirty="0">
              <a:effectLst/>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503967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00ADE9B-F383-4C2C-96DB-E29746084B96}"/>
              </a:ext>
            </a:extLst>
          </p:cNvPr>
          <p:cNvSpPr txBox="1">
            <a:spLocks/>
          </p:cNvSpPr>
          <p:nvPr/>
        </p:nvSpPr>
        <p:spPr>
          <a:xfrm>
            <a:off x="0" y="0"/>
            <a:ext cx="12192000" cy="1219200"/>
          </a:xfrm>
          <a:prstGeom prst="rect">
            <a:avLst/>
          </a:prstGeom>
          <a:solidFill>
            <a:srgbClr val="0F4263"/>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pPr algn="ctr"/>
            <a:endParaRPr lang="en-US" altLang="en-US" sz="3600" dirty="0"/>
          </a:p>
        </p:txBody>
      </p:sp>
      <p:sp>
        <p:nvSpPr>
          <p:cNvPr id="7" name="Rectangle 3"/>
          <p:cNvSpPr txBox="1">
            <a:spLocks noChangeArrowheads="1"/>
          </p:cNvSpPr>
          <p:nvPr/>
        </p:nvSpPr>
        <p:spPr>
          <a:xfrm>
            <a:off x="400050" y="1527756"/>
            <a:ext cx="10720668" cy="43513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600"/>
              </a:spcBef>
              <a:spcAft>
                <a:spcPts val="600"/>
              </a:spcAft>
              <a:buNone/>
            </a:pPr>
            <a:endParaRPr lang="en-US" altLang="en-US" sz="2400" dirty="0"/>
          </a:p>
        </p:txBody>
      </p:sp>
      <p:sp>
        <p:nvSpPr>
          <p:cNvPr id="8" name="TextBox 7"/>
          <p:cNvSpPr txBox="1"/>
          <p:nvPr/>
        </p:nvSpPr>
        <p:spPr>
          <a:xfrm>
            <a:off x="5704114" y="6428233"/>
            <a:ext cx="6487886" cy="307777"/>
          </a:xfrm>
          <a:prstGeom prst="rect">
            <a:avLst/>
          </a:prstGeom>
          <a:noFill/>
        </p:spPr>
        <p:txBody>
          <a:bodyPr wrap="square" rtlCol="0">
            <a:spAutoFit/>
          </a:bodyPr>
          <a:lstStyle/>
          <a:p>
            <a:r>
              <a:rPr lang="en-US" sz="1400" dirty="0"/>
              <a:t>(Kim, 2017; Guerrero, 2017; Center for Substance Abuse Treatment, 2014)</a:t>
            </a:r>
          </a:p>
        </p:txBody>
      </p:sp>
      <p:sp>
        <p:nvSpPr>
          <p:cNvPr id="2" name="Title 1"/>
          <p:cNvSpPr>
            <a:spLocks noGrp="1"/>
          </p:cNvSpPr>
          <p:nvPr>
            <p:ph type="title"/>
          </p:nvPr>
        </p:nvSpPr>
        <p:spPr>
          <a:xfrm>
            <a:off x="3009673" y="582589"/>
            <a:ext cx="8761413" cy="706964"/>
          </a:xfrm>
        </p:spPr>
        <p:txBody>
          <a:bodyPr>
            <a:normAutofit/>
          </a:bodyPr>
          <a:lstStyle/>
          <a:p>
            <a:r>
              <a:rPr lang="en-US" altLang="en-US" sz="3200" b="1" dirty="0"/>
              <a:t>Culturally Relevant Treatment</a:t>
            </a:r>
            <a:endParaRPr lang="en-US" sz="3200" b="1" dirty="0"/>
          </a:p>
        </p:txBody>
      </p:sp>
      <p:sp>
        <p:nvSpPr>
          <p:cNvPr id="3" name="Content Placeholder 2"/>
          <p:cNvSpPr>
            <a:spLocks noGrp="1"/>
          </p:cNvSpPr>
          <p:nvPr>
            <p:ph idx="1"/>
          </p:nvPr>
        </p:nvSpPr>
        <p:spPr>
          <a:xfrm>
            <a:off x="1154954" y="2603500"/>
            <a:ext cx="10486439" cy="3416300"/>
          </a:xfrm>
        </p:spPr>
        <p:txBody>
          <a:bodyPr/>
          <a:lstStyle/>
          <a:p>
            <a:pPr marL="0" indent="0">
              <a:buNone/>
            </a:pPr>
            <a:r>
              <a:rPr lang="en-US" altLang="en-US" sz="2400" dirty="0"/>
              <a:t>Culturally relevant substance use disorder treatment should:</a:t>
            </a:r>
          </a:p>
          <a:p>
            <a:pPr>
              <a:buFont typeface="Wingdings" panose="05000000000000000000" pitchFamily="2" charset="2"/>
              <a:buChar char="q"/>
            </a:pPr>
            <a:r>
              <a:rPr lang="en-US" altLang="en-US" sz="2400" dirty="0"/>
              <a:t>Be compatible with roles, values, and beliefs </a:t>
            </a:r>
          </a:p>
          <a:p>
            <a:pPr>
              <a:buFont typeface="Wingdings" panose="05000000000000000000" pitchFamily="2" charset="2"/>
              <a:buChar char="q"/>
            </a:pPr>
            <a:r>
              <a:rPr lang="en-US" altLang="en-US" sz="2400" dirty="0"/>
              <a:t>Identify and remove barriers to treatment </a:t>
            </a:r>
          </a:p>
          <a:p>
            <a:pPr>
              <a:buFont typeface="Wingdings" panose="05000000000000000000" pitchFamily="2" charset="2"/>
              <a:buChar char="q"/>
            </a:pPr>
            <a:r>
              <a:rPr lang="en-US" altLang="en-US" sz="2400" dirty="0"/>
              <a:t>Address language needs</a:t>
            </a:r>
          </a:p>
          <a:p>
            <a:pPr>
              <a:buFont typeface="Wingdings" panose="05000000000000000000" pitchFamily="2" charset="2"/>
              <a:buChar char="q"/>
            </a:pPr>
            <a:r>
              <a:rPr lang="en-US" altLang="en-US" sz="2400" dirty="0"/>
              <a:t>Be geographically accessible</a:t>
            </a:r>
          </a:p>
          <a:p>
            <a:pPr>
              <a:buFont typeface="Wingdings" panose="05000000000000000000" pitchFamily="2" charset="2"/>
              <a:buChar char="q"/>
            </a:pPr>
            <a:r>
              <a:rPr lang="en-US" altLang="en-US" sz="2400" dirty="0"/>
              <a:t>Be family-focused</a:t>
            </a:r>
          </a:p>
          <a:p>
            <a:endParaRPr lang="en-US" dirty="0"/>
          </a:p>
        </p:txBody>
      </p:sp>
    </p:spTree>
    <p:extLst>
      <p:ext uri="{BB962C8B-B14F-4D97-AF65-F5344CB8AC3E}">
        <p14:creationId xmlns:p14="http://schemas.microsoft.com/office/powerpoint/2010/main" val="2842927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7"/>
            <a:ext cx="8761413" cy="1148095"/>
          </a:xfrm>
          <a:prstGeom prst="rect">
            <a:avLst/>
          </a:prstGeom>
        </p:spPr>
        <p:txBody>
          <a:bodyPr/>
          <a:lstStyle/>
          <a:p>
            <a:pPr algn="ctr"/>
            <a:r>
              <a:rPr lang="en-US" b="1" dirty="0"/>
              <a:t>Changing the Stigma Language in the DSM-V</a:t>
            </a:r>
            <a:endParaRPr lang="en-US" dirty="0"/>
          </a:p>
        </p:txBody>
      </p:sp>
      <p:sp>
        <p:nvSpPr>
          <p:cNvPr id="3" name="Content Placeholder 2"/>
          <p:cNvSpPr>
            <a:spLocks noGrp="1"/>
          </p:cNvSpPr>
          <p:nvPr>
            <p:ph idx="1"/>
          </p:nvPr>
        </p:nvSpPr>
        <p:spPr>
          <a:xfrm>
            <a:off x="2152650" y="2874610"/>
            <a:ext cx="7886700" cy="3843765"/>
          </a:xfrm>
          <a:prstGeom prst="rect">
            <a:avLst/>
          </a:prstGeom>
        </p:spPr>
        <p:txBody>
          <a:bodyPr/>
          <a:lstStyle/>
          <a:p>
            <a:pPr>
              <a:buFont typeface="Wingdings" panose="05000000000000000000" pitchFamily="2" charset="2"/>
              <a:buChar char="q"/>
            </a:pPr>
            <a:r>
              <a:rPr lang="en-US" sz="2400" dirty="0"/>
              <a:t>The current Diagnostic and Statistical Manual of Mental Disorders replaced older categories of substance “abuse” and “dependence” with a single classification of “substance use disorder.”</a:t>
            </a:r>
          </a:p>
          <a:p>
            <a:pPr>
              <a:buFont typeface="Wingdings" panose="05000000000000000000" pitchFamily="2" charset="2"/>
              <a:buChar char="q"/>
            </a:pPr>
            <a:endParaRPr lang="en-US" sz="2400" dirty="0"/>
          </a:p>
          <a:p>
            <a:pPr>
              <a:buFont typeface="Wingdings" panose="05000000000000000000" pitchFamily="2" charset="2"/>
              <a:buChar char="q"/>
            </a:pPr>
            <a:r>
              <a:rPr lang="en-US" sz="2400" dirty="0"/>
              <a:t>Terms such as “drug habit” inaccurately imply that a person is choosing to use substances or can choose to stop. </a:t>
            </a:r>
          </a:p>
          <a:p>
            <a:endParaRPr lang="en-US" sz="2400" dirty="0"/>
          </a:p>
        </p:txBody>
      </p:sp>
    </p:spTree>
    <p:extLst>
      <p:ext uri="{BB962C8B-B14F-4D97-AF65-F5344CB8AC3E}">
        <p14:creationId xmlns:p14="http://schemas.microsoft.com/office/powerpoint/2010/main" val="4026716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284" y="737694"/>
            <a:ext cx="8761413" cy="706964"/>
          </a:xfrm>
          <a:prstGeom prst="rect">
            <a:avLst/>
          </a:prstGeom>
        </p:spPr>
        <p:txBody>
          <a:bodyPr/>
          <a:lstStyle/>
          <a:p>
            <a:pPr algn="ctr"/>
            <a:r>
              <a:rPr lang="en-US" b="1" dirty="0"/>
              <a:t>Person</a:t>
            </a:r>
            <a:r>
              <a:rPr lang="en-US" dirty="0"/>
              <a:t> </a:t>
            </a:r>
            <a:r>
              <a:rPr lang="en-US" b="1" dirty="0"/>
              <a:t>with</a:t>
            </a:r>
            <a:r>
              <a:rPr lang="en-US" dirty="0"/>
              <a:t> </a:t>
            </a:r>
            <a:r>
              <a:rPr lang="en-US" b="1" dirty="0"/>
              <a:t>a Substance</a:t>
            </a:r>
            <a:r>
              <a:rPr lang="en-US" dirty="0"/>
              <a:t> </a:t>
            </a:r>
            <a:r>
              <a:rPr lang="en-US" b="1" dirty="0"/>
              <a:t>Use</a:t>
            </a:r>
            <a:r>
              <a:rPr lang="en-US" dirty="0"/>
              <a:t> </a:t>
            </a:r>
            <a:r>
              <a:rPr lang="en-US" b="1" dirty="0"/>
              <a:t>Disorder</a:t>
            </a:r>
            <a:r>
              <a:rPr lang="en-US" dirty="0"/>
              <a:t> </a:t>
            </a:r>
          </a:p>
        </p:txBody>
      </p:sp>
      <p:sp>
        <p:nvSpPr>
          <p:cNvPr id="3" name="Content Placeholder 2"/>
          <p:cNvSpPr>
            <a:spLocks noGrp="1"/>
          </p:cNvSpPr>
          <p:nvPr>
            <p:ph idx="1"/>
          </p:nvPr>
        </p:nvSpPr>
        <p:spPr>
          <a:xfrm>
            <a:off x="2152650" y="2474903"/>
            <a:ext cx="8122060" cy="4172292"/>
          </a:xfrm>
          <a:prstGeom prst="rect">
            <a:avLst/>
          </a:prstGeom>
        </p:spPr>
        <p:txBody>
          <a:bodyPr>
            <a:normAutofit lnSpcReduction="10000"/>
          </a:bodyPr>
          <a:lstStyle/>
          <a:p>
            <a:pPr>
              <a:buFont typeface="Wingdings" panose="05000000000000000000" pitchFamily="2" charset="2"/>
              <a:buChar char="q"/>
            </a:pPr>
            <a:r>
              <a:rPr lang="en-US" sz="2400" dirty="0"/>
              <a:t>Person-first language is the accepted standard for discussing people with disabilities and/or chronic medical conditions. </a:t>
            </a:r>
          </a:p>
          <a:p>
            <a:pPr>
              <a:buFont typeface="Wingdings" panose="05000000000000000000" pitchFamily="2" charset="2"/>
              <a:buChar char="q"/>
            </a:pPr>
            <a:endParaRPr lang="en-US" sz="2400" dirty="0"/>
          </a:p>
          <a:p>
            <a:pPr>
              <a:buFont typeface="Wingdings" panose="05000000000000000000" pitchFamily="2" charset="2"/>
              <a:buChar char="q"/>
            </a:pPr>
            <a:r>
              <a:rPr lang="en-US" sz="2400" dirty="0"/>
              <a:t>Use of the terms “abuse” and “abuser” negatively affects perceptions and judgments about people with substance use disorders.</a:t>
            </a:r>
          </a:p>
          <a:p>
            <a:pPr>
              <a:buFont typeface="Wingdings" panose="05000000000000000000" pitchFamily="2" charset="2"/>
              <a:buChar char="q"/>
            </a:pPr>
            <a:endParaRPr lang="en-US" sz="2400" dirty="0"/>
          </a:p>
          <a:p>
            <a:pPr>
              <a:buFont typeface="Wingdings" panose="05000000000000000000" pitchFamily="2" charset="2"/>
              <a:buChar char="q"/>
            </a:pPr>
            <a:r>
              <a:rPr lang="en-US" sz="2400" dirty="0"/>
              <a:t>Terms such as “addict” and “alcoholic” can have similar effects. </a:t>
            </a:r>
          </a:p>
        </p:txBody>
      </p:sp>
    </p:spTree>
    <p:extLst>
      <p:ext uri="{BB962C8B-B14F-4D97-AF65-F5344CB8AC3E}">
        <p14:creationId xmlns:p14="http://schemas.microsoft.com/office/powerpoint/2010/main" val="2499656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ABC84-2418-4C09-9A6D-32E02B76DD67}"/>
              </a:ext>
            </a:extLst>
          </p:cNvPr>
          <p:cNvSpPr>
            <a:spLocks noGrp="1"/>
          </p:cNvSpPr>
          <p:nvPr>
            <p:ph type="title"/>
          </p:nvPr>
        </p:nvSpPr>
        <p:spPr>
          <a:xfrm>
            <a:off x="1154955" y="838200"/>
            <a:ext cx="9267009" cy="706964"/>
          </a:xfrm>
        </p:spPr>
        <p:txBody>
          <a:bodyPr/>
          <a:lstStyle/>
          <a:p>
            <a:pPr algn="ctr"/>
            <a:r>
              <a:rPr lang="en-US" sz="4000" b="1" dirty="0">
                <a:effectLst>
                  <a:outerShdw blurRad="38100" dist="38100" dir="2700000" algn="tl">
                    <a:srgbClr val="000000">
                      <a:alpha val="43137"/>
                    </a:srgbClr>
                  </a:outerShdw>
                </a:effectLst>
              </a:rPr>
              <a:t>Cultural Barriers to Addressing OUD</a:t>
            </a:r>
          </a:p>
        </p:txBody>
      </p:sp>
      <p:sp>
        <p:nvSpPr>
          <p:cNvPr id="3" name="Content Placeholder 2">
            <a:extLst>
              <a:ext uri="{FF2B5EF4-FFF2-40B4-BE49-F238E27FC236}">
                <a16:creationId xmlns:a16="http://schemas.microsoft.com/office/drawing/2014/main" id="{5F813D26-FF59-4479-AB3D-42B7108F387C}"/>
              </a:ext>
            </a:extLst>
          </p:cNvPr>
          <p:cNvSpPr>
            <a:spLocks noGrp="1"/>
          </p:cNvSpPr>
          <p:nvPr>
            <p:ph idx="1"/>
          </p:nvPr>
        </p:nvSpPr>
        <p:spPr/>
        <p:txBody>
          <a:bodyPr>
            <a:normAutofit fontScale="92500" lnSpcReduction="10000"/>
          </a:bodyPr>
          <a:lstStyle/>
          <a:p>
            <a:pPr>
              <a:buFont typeface="Wingdings" panose="05000000000000000000" pitchFamily="2" charset="2"/>
              <a:buChar char="q"/>
            </a:pPr>
            <a:r>
              <a:rPr lang="en-US" sz="2400" dirty="0"/>
              <a:t>Lack of access to RX medications</a:t>
            </a:r>
          </a:p>
          <a:p>
            <a:pPr>
              <a:buFont typeface="Wingdings" panose="05000000000000000000" pitchFamily="2" charset="2"/>
              <a:buChar char="q"/>
            </a:pPr>
            <a:r>
              <a:rPr lang="en-US" sz="2400" dirty="0"/>
              <a:t>Biases in the healthcare system</a:t>
            </a:r>
          </a:p>
          <a:p>
            <a:pPr>
              <a:buFont typeface="Wingdings" panose="05000000000000000000" pitchFamily="2" charset="2"/>
              <a:buChar char="q"/>
            </a:pPr>
            <a:r>
              <a:rPr lang="en-US" sz="2400" dirty="0"/>
              <a:t>Undervaluing pain reports of the population (less likely to be prescribed)</a:t>
            </a:r>
          </a:p>
          <a:p>
            <a:pPr>
              <a:buFont typeface="Wingdings" panose="05000000000000000000" pitchFamily="2" charset="2"/>
              <a:buChar char="q"/>
            </a:pPr>
            <a:r>
              <a:rPr lang="en-US" sz="2400" dirty="0"/>
              <a:t>Negative stereotypes within minority communities</a:t>
            </a:r>
          </a:p>
          <a:p>
            <a:pPr>
              <a:buFont typeface="Wingdings" panose="05000000000000000000" pitchFamily="2" charset="2"/>
              <a:buChar char="q"/>
            </a:pPr>
            <a:r>
              <a:rPr lang="en-US" sz="2400" dirty="0"/>
              <a:t>Fear of legal issues</a:t>
            </a:r>
          </a:p>
          <a:p>
            <a:pPr>
              <a:buFont typeface="Wingdings" panose="05000000000000000000" pitchFamily="2" charset="2"/>
              <a:buChar char="q"/>
            </a:pPr>
            <a:r>
              <a:rPr lang="en-US" sz="2400" dirty="0"/>
              <a:t>Language</a:t>
            </a:r>
          </a:p>
          <a:p>
            <a:pPr>
              <a:buFont typeface="Wingdings" panose="05000000000000000000" pitchFamily="2" charset="2"/>
              <a:buChar char="q"/>
            </a:pPr>
            <a:r>
              <a:rPr lang="en-US" sz="2400" dirty="0"/>
              <a:t>Moral failings</a:t>
            </a:r>
          </a:p>
          <a:p>
            <a:pPr marL="0" indent="0">
              <a:buNone/>
            </a:pPr>
            <a:endParaRPr lang="en-US" dirty="0"/>
          </a:p>
        </p:txBody>
      </p:sp>
      <p:sp>
        <p:nvSpPr>
          <p:cNvPr id="4" name="Footer Placeholder 3">
            <a:extLst>
              <a:ext uri="{FF2B5EF4-FFF2-40B4-BE49-F238E27FC236}">
                <a16:creationId xmlns:a16="http://schemas.microsoft.com/office/drawing/2014/main" id="{E10F1DC9-5E06-45A6-890E-F46482BB017F}"/>
              </a:ext>
            </a:extLst>
          </p:cNvPr>
          <p:cNvSpPr>
            <a:spLocks noGrp="1"/>
          </p:cNvSpPr>
          <p:nvPr>
            <p:ph type="ftr" sz="quarter" idx="11"/>
          </p:nvPr>
        </p:nvSpPr>
        <p:spPr/>
        <p:txBody>
          <a:bodyPr/>
          <a:lstStyle/>
          <a:p>
            <a:r>
              <a:rPr lang="en-US"/>
              <a:t>www.samhsa.gov</a:t>
            </a:r>
          </a:p>
        </p:txBody>
      </p:sp>
    </p:spTree>
    <p:extLst>
      <p:ext uri="{BB962C8B-B14F-4D97-AF65-F5344CB8AC3E}">
        <p14:creationId xmlns:p14="http://schemas.microsoft.com/office/powerpoint/2010/main" val="746857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ABC84-2418-4C09-9A6D-32E02B76DD67}"/>
              </a:ext>
            </a:extLst>
          </p:cNvPr>
          <p:cNvSpPr>
            <a:spLocks noGrp="1"/>
          </p:cNvSpPr>
          <p:nvPr>
            <p:ph type="title"/>
          </p:nvPr>
        </p:nvSpPr>
        <p:spPr>
          <a:xfrm>
            <a:off x="1154953" y="973668"/>
            <a:ext cx="9194995" cy="706964"/>
          </a:xfrm>
        </p:spPr>
        <p:txBody>
          <a:bodyPr/>
          <a:lstStyle/>
          <a:p>
            <a:pPr algn="ctr"/>
            <a:r>
              <a:rPr lang="en-US" sz="4000" b="1">
                <a:effectLst>
                  <a:outerShdw blurRad="38100" dist="38100" dir="2700000" algn="tl">
                    <a:srgbClr val="000000">
                      <a:alpha val="43137"/>
                    </a:srgbClr>
                  </a:outerShdw>
                </a:effectLst>
              </a:rPr>
              <a:t>Cultural Barriers to Addressing OUD</a:t>
            </a:r>
          </a:p>
        </p:txBody>
      </p:sp>
      <p:sp>
        <p:nvSpPr>
          <p:cNvPr id="3" name="Content Placeholder 2">
            <a:extLst>
              <a:ext uri="{FF2B5EF4-FFF2-40B4-BE49-F238E27FC236}">
                <a16:creationId xmlns:a16="http://schemas.microsoft.com/office/drawing/2014/main" id="{5F813D26-FF59-4479-AB3D-42B7108F387C}"/>
              </a:ext>
            </a:extLst>
          </p:cNvPr>
          <p:cNvSpPr>
            <a:spLocks noGrp="1"/>
          </p:cNvSpPr>
          <p:nvPr>
            <p:ph idx="1"/>
          </p:nvPr>
        </p:nvSpPr>
        <p:spPr>
          <a:xfrm>
            <a:off x="1715294" y="2328085"/>
            <a:ext cx="8761412" cy="3416300"/>
          </a:xfrm>
        </p:spPr>
        <p:txBody>
          <a:bodyPr>
            <a:normAutofit fontScale="92500" lnSpcReduction="10000"/>
          </a:bodyPr>
          <a:lstStyle/>
          <a:p>
            <a:pPr marL="0" indent="0">
              <a:buNone/>
            </a:pPr>
            <a:endParaRPr lang="en-US" sz="2400"/>
          </a:p>
          <a:p>
            <a:r>
              <a:rPr lang="en-US" sz="2400"/>
              <a:t>Uneducated about opioids</a:t>
            </a:r>
          </a:p>
          <a:p>
            <a:r>
              <a:rPr lang="en-US" sz="2400"/>
              <a:t>Uneducated about MAT</a:t>
            </a:r>
          </a:p>
          <a:p>
            <a:r>
              <a:rPr lang="en-US" sz="2400" err="1"/>
              <a:t>Familismo</a:t>
            </a:r>
            <a:r>
              <a:rPr lang="en-US" sz="2400"/>
              <a:t> </a:t>
            </a:r>
          </a:p>
          <a:p>
            <a:r>
              <a:rPr lang="en-US" sz="2400"/>
              <a:t>Religion Faith and spirituality</a:t>
            </a:r>
          </a:p>
          <a:p>
            <a:r>
              <a:rPr lang="en-US" sz="2400"/>
              <a:t>Immigration issues</a:t>
            </a:r>
          </a:p>
          <a:p>
            <a:r>
              <a:rPr lang="en-US" sz="2400"/>
              <a:t>Trauma</a:t>
            </a:r>
          </a:p>
          <a:p>
            <a:r>
              <a:rPr lang="en-US" sz="2400"/>
              <a:t>Intergenerational substance use </a:t>
            </a:r>
          </a:p>
          <a:p>
            <a:endParaRPr lang="en-US"/>
          </a:p>
        </p:txBody>
      </p:sp>
      <p:sp>
        <p:nvSpPr>
          <p:cNvPr id="4" name="Footer Placeholder 3">
            <a:extLst>
              <a:ext uri="{FF2B5EF4-FFF2-40B4-BE49-F238E27FC236}">
                <a16:creationId xmlns:a16="http://schemas.microsoft.com/office/drawing/2014/main" id="{E10F1DC9-5E06-45A6-890E-F46482BB017F}"/>
              </a:ext>
            </a:extLst>
          </p:cNvPr>
          <p:cNvSpPr>
            <a:spLocks noGrp="1"/>
          </p:cNvSpPr>
          <p:nvPr>
            <p:ph type="ftr" sz="quarter" idx="11"/>
          </p:nvPr>
        </p:nvSpPr>
        <p:spPr/>
        <p:txBody>
          <a:bodyPr/>
          <a:lstStyle/>
          <a:p>
            <a:r>
              <a:rPr lang="en-US" dirty="0"/>
              <a:t>www.samhsa.gov</a:t>
            </a:r>
          </a:p>
        </p:txBody>
      </p:sp>
    </p:spTree>
    <p:extLst>
      <p:ext uri="{BB962C8B-B14F-4D97-AF65-F5344CB8AC3E}">
        <p14:creationId xmlns:p14="http://schemas.microsoft.com/office/powerpoint/2010/main" val="2768086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01B1A260-8A72-4E08-82CC-DB3DB0A49F3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12192000" cy="6867027"/>
            <a:chOff x="0" y="-2373"/>
            <a:chExt cx="12192000" cy="6867027"/>
          </a:xfrm>
        </p:grpSpPr>
        <p:sp>
          <p:nvSpPr>
            <p:cNvPr id="11" name="Rectangle 10">
              <a:extLst>
                <a:ext uri="{FF2B5EF4-FFF2-40B4-BE49-F238E27FC236}">
                  <a16:creationId xmlns:a16="http://schemas.microsoft.com/office/drawing/2014/main" id="{F5EE446B-EFB2-4F6A-AC6E-936E92DB5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3483BA79-FCF5-4852-AF0E-CA634727E3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A2630BA5-8A74-4D0A-BB80-42BB6E2D0C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BD6109B2-DB31-43CB-950B-AB02BC17CF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4F4C0381-B807-4F22-9362-4CF1EA4ED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32DC58E5-A2AB-4AF3-BFDC-51F45B859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5A82E722-60BE-4C4A-93FB-ED5C9D25F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a:extLst>
                <a:ext uri="{FF2B5EF4-FFF2-40B4-BE49-F238E27FC236}">
                  <a16:creationId xmlns:a16="http://schemas.microsoft.com/office/drawing/2014/main" id="{BD917B57-2D0B-49F7-99D0-3E0D111382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a:extLst>
                <a:ext uri="{FF2B5EF4-FFF2-40B4-BE49-F238E27FC236}">
                  <a16:creationId xmlns:a16="http://schemas.microsoft.com/office/drawing/2014/main" id="{ED29444E-A895-4493-BEBA-CBD61CF47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0" name="Freeform 5">
              <a:extLst>
                <a:ext uri="{FF2B5EF4-FFF2-40B4-BE49-F238E27FC236}">
                  <a16:creationId xmlns:a16="http://schemas.microsoft.com/office/drawing/2014/main" id="{9237B3E9-B2D7-4C20-930D-6FD74FFB5C1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E8EC84E6-DFB8-4785-A8AC-4A4232C3681E}"/>
              </a:ext>
            </a:extLst>
          </p:cNvPr>
          <p:cNvSpPr>
            <a:spLocks noGrp="1"/>
          </p:cNvSpPr>
          <p:nvPr>
            <p:ph type="title"/>
          </p:nvPr>
        </p:nvSpPr>
        <p:spPr>
          <a:xfrm>
            <a:off x="994087" y="1130603"/>
            <a:ext cx="3342442" cy="4596794"/>
          </a:xfrm>
        </p:spPr>
        <p:txBody>
          <a:bodyPr anchor="ctr">
            <a:normAutofit/>
          </a:bodyPr>
          <a:lstStyle/>
          <a:p>
            <a:r>
              <a:rPr lang="en-US" sz="4000" b="1" dirty="0">
                <a:solidFill>
                  <a:schemeClr val="bg2">
                    <a:lumMod val="90000"/>
                  </a:schemeClr>
                </a:solidFill>
              </a:rPr>
              <a:t>Cultural Barriers</a:t>
            </a:r>
          </a:p>
        </p:txBody>
      </p:sp>
      <p:sp>
        <p:nvSpPr>
          <p:cNvPr id="3" name="Content Placeholder 2">
            <a:extLst>
              <a:ext uri="{FF2B5EF4-FFF2-40B4-BE49-F238E27FC236}">
                <a16:creationId xmlns:a16="http://schemas.microsoft.com/office/drawing/2014/main" id="{EE023E4D-64C8-4CE6-94C8-62C617F96809}"/>
              </a:ext>
            </a:extLst>
          </p:cNvPr>
          <p:cNvSpPr>
            <a:spLocks noGrp="1"/>
          </p:cNvSpPr>
          <p:nvPr>
            <p:ph idx="1"/>
          </p:nvPr>
        </p:nvSpPr>
        <p:spPr>
          <a:xfrm>
            <a:off x="5290076" y="437513"/>
            <a:ext cx="5907837" cy="5954325"/>
          </a:xfrm>
        </p:spPr>
        <p:txBody>
          <a:bodyPr anchor="ctr">
            <a:normAutofit/>
          </a:bodyPr>
          <a:lstStyle/>
          <a:p>
            <a:pPr algn="just">
              <a:buFont typeface="Wingdings" panose="05000000000000000000" pitchFamily="2" charset="2"/>
              <a:buChar char="q"/>
            </a:pPr>
            <a:r>
              <a:rPr lang="en-US" sz="2200" dirty="0"/>
              <a:t>Lack of culturally responsive care.</a:t>
            </a:r>
          </a:p>
          <a:p>
            <a:pPr algn="just">
              <a:buFont typeface="Wingdings" panose="05000000000000000000" pitchFamily="2" charset="2"/>
              <a:buChar char="q"/>
            </a:pPr>
            <a:endParaRPr lang="en-US" sz="2200" dirty="0"/>
          </a:p>
          <a:p>
            <a:pPr algn="just">
              <a:buFont typeface="Wingdings" panose="05000000000000000000" pitchFamily="2" charset="2"/>
              <a:buChar char="q"/>
            </a:pPr>
            <a:r>
              <a:rPr lang="en-US" sz="2200" dirty="0"/>
              <a:t>Substance use campaigns that usually focus on other groups than minorities. </a:t>
            </a:r>
          </a:p>
          <a:p>
            <a:pPr algn="just">
              <a:buFont typeface="Wingdings" panose="05000000000000000000" pitchFamily="2" charset="2"/>
              <a:buChar char="q"/>
            </a:pPr>
            <a:endParaRPr lang="en-US" sz="2200" dirty="0"/>
          </a:p>
          <a:p>
            <a:pPr algn="just">
              <a:buFont typeface="Wingdings" panose="05000000000000000000" pitchFamily="2" charset="2"/>
              <a:buChar char="q"/>
            </a:pPr>
            <a:r>
              <a:rPr lang="en-US" sz="2200" dirty="0"/>
              <a:t>Unequal treatment is common in many Black/African American communities, where access to treatment options is more dependent on race, income, geography, and insurance status, rather than individual preferences, or medical or psychiatric indicators.</a:t>
            </a:r>
          </a:p>
        </p:txBody>
      </p:sp>
      <p:sp>
        <p:nvSpPr>
          <p:cNvPr id="4" name="Footer Placeholder 3">
            <a:extLst>
              <a:ext uri="{FF2B5EF4-FFF2-40B4-BE49-F238E27FC236}">
                <a16:creationId xmlns:a16="http://schemas.microsoft.com/office/drawing/2014/main" id="{FB598F3F-FFC7-4A1A-AC3F-E80FC904BBC5}"/>
              </a:ext>
            </a:extLst>
          </p:cNvPr>
          <p:cNvSpPr>
            <a:spLocks noGrp="1"/>
          </p:cNvSpPr>
          <p:nvPr>
            <p:ph type="ftr" sz="quarter" idx="11"/>
          </p:nvPr>
        </p:nvSpPr>
        <p:spPr/>
        <p:txBody>
          <a:bodyPr/>
          <a:lstStyle/>
          <a:p>
            <a:r>
              <a:rPr lang="en-US"/>
              <a:t>www.samhsa.gov</a:t>
            </a:r>
          </a:p>
        </p:txBody>
      </p:sp>
    </p:spTree>
    <p:extLst>
      <p:ext uri="{BB962C8B-B14F-4D97-AF65-F5344CB8AC3E}">
        <p14:creationId xmlns:p14="http://schemas.microsoft.com/office/powerpoint/2010/main" val="14970309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9">
            <a:extLst>
              <a:ext uri="{FF2B5EF4-FFF2-40B4-BE49-F238E27FC236}">
                <a16:creationId xmlns:a16="http://schemas.microsoft.com/office/drawing/2014/main" id="{01B1A260-8A72-4E08-82CC-DB3DB0A49F3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12192000" cy="6867027"/>
            <a:chOff x="0" y="-2373"/>
            <a:chExt cx="12192000" cy="6867027"/>
          </a:xfrm>
        </p:grpSpPr>
        <p:sp>
          <p:nvSpPr>
            <p:cNvPr id="11" name="Rectangle 10">
              <a:extLst>
                <a:ext uri="{FF2B5EF4-FFF2-40B4-BE49-F238E27FC236}">
                  <a16:creationId xmlns:a16="http://schemas.microsoft.com/office/drawing/2014/main" id="{F5EE446B-EFB2-4F6A-AC6E-936E92DB5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Oval 11">
              <a:extLst>
                <a:ext uri="{FF2B5EF4-FFF2-40B4-BE49-F238E27FC236}">
                  <a16:creationId xmlns:a16="http://schemas.microsoft.com/office/drawing/2014/main" id="{3483BA79-FCF5-4852-AF0E-CA634727E3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A2630BA5-8A74-4D0A-BB80-42BB6E2D0C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BD6109B2-DB31-43CB-950B-AB02BC17CF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4F4C0381-B807-4F22-9362-4CF1EA4ED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32DC58E5-A2AB-4AF3-BFDC-51F45B859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5A82E722-60BE-4C4A-93FB-ED5C9D25F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a:extLst>
                <a:ext uri="{FF2B5EF4-FFF2-40B4-BE49-F238E27FC236}">
                  <a16:creationId xmlns:a16="http://schemas.microsoft.com/office/drawing/2014/main" id="{BD917B57-2D0B-49F7-99D0-3E0D111382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a:extLst>
                <a:ext uri="{FF2B5EF4-FFF2-40B4-BE49-F238E27FC236}">
                  <a16:creationId xmlns:a16="http://schemas.microsoft.com/office/drawing/2014/main" id="{ED29444E-A895-4493-BEBA-CBD61CF47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0" name="Freeform 5">
              <a:extLst>
                <a:ext uri="{FF2B5EF4-FFF2-40B4-BE49-F238E27FC236}">
                  <a16:creationId xmlns:a16="http://schemas.microsoft.com/office/drawing/2014/main" id="{9237B3E9-B2D7-4C20-930D-6FD74FFB5C1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4F55B24E-BB84-445A-BCDE-E6D50AEB3B0F}"/>
              </a:ext>
            </a:extLst>
          </p:cNvPr>
          <p:cNvSpPr>
            <a:spLocks noGrp="1"/>
          </p:cNvSpPr>
          <p:nvPr>
            <p:ph type="title"/>
          </p:nvPr>
        </p:nvSpPr>
        <p:spPr>
          <a:xfrm>
            <a:off x="994087" y="1130603"/>
            <a:ext cx="3342442" cy="4596794"/>
          </a:xfrm>
        </p:spPr>
        <p:txBody>
          <a:bodyPr anchor="ctr">
            <a:normAutofit/>
          </a:bodyPr>
          <a:lstStyle/>
          <a:p>
            <a:r>
              <a:rPr lang="en-US" sz="5400" b="1">
                <a:solidFill>
                  <a:srgbClr val="EBEBEB"/>
                </a:solidFill>
              </a:rPr>
              <a:t>Study</a:t>
            </a:r>
            <a:endParaRPr lang="en-US" sz="6000" b="1">
              <a:solidFill>
                <a:srgbClr val="EBEBEB"/>
              </a:solidFill>
            </a:endParaRPr>
          </a:p>
        </p:txBody>
      </p:sp>
      <p:sp>
        <p:nvSpPr>
          <p:cNvPr id="3" name="Content Placeholder 2">
            <a:extLst>
              <a:ext uri="{FF2B5EF4-FFF2-40B4-BE49-F238E27FC236}">
                <a16:creationId xmlns:a16="http://schemas.microsoft.com/office/drawing/2014/main" id="{B775A40F-A924-43BF-A362-B73226DC6BAE}"/>
              </a:ext>
            </a:extLst>
          </p:cNvPr>
          <p:cNvSpPr>
            <a:spLocks noGrp="1"/>
          </p:cNvSpPr>
          <p:nvPr>
            <p:ph idx="1"/>
          </p:nvPr>
        </p:nvSpPr>
        <p:spPr>
          <a:xfrm>
            <a:off x="4771242" y="702592"/>
            <a:ext cx="7417538" cy="5954325"/>
          </a:xfrm>
        </p:spPr>
        <p:txBody>
          <a:bodyPr anchor="ctr">
            <a:normAutofit/>
          </a:bodyPr>
          <a:lstStyle/>
          <a:p>
            <a:pPr>
              <a:lnSpc>
                <a:spcPct val="90000"/>
              </a:lnSpc>
              <a:buFont typeface="Wingdings" panose="05000000000000000000" pitchFamily="2" charset="2"/>
              <a:buChar char="q"/>
            </a:pPr>
            <a:r>
              <a:rPr lang="en-US" sz="2000" dirty="0"/>
              <a:t>1200 participants adults age 18 and up, self identified as African American, Black American, Hispanic, Native American, Asian or other minorities.</a:t>
            </a:r>
          </a:p>
          <a:p>
            <a:pPr>
              <a:lnSpc>
                <a:spcPct val="90000"/>
              </a:lnSpc>
              <a:buFont typeface="Wingdings" panose="05000000000000000000" pitchFamily="2" charset="2"/>
              <a:buChar char="q"/>
            </a:pPr>
            <a:endParaRPr lang="en-US" sz="2400" dirty="0"/>
          </a:p>
          <a:p>
            <a:pPr>
              <a:lnSpc>
                <a:spcPct val="90000"/>
              </a:lnSpc>
              <a:buFont typeface="Wingdings" panose="05000000000000000000" pitchFamily="2" charset="2"/>
              <a:buChar char="q"/>
            </a:pPr>
            <a:r>
              <a:rPr lang="en-US" sz="2000" dirty="0"/>
              <a:t>African American </a:t>
            </a:r>
            <a:r>
              <a:rPr lang="en-US" sz="2000" b="1" dirty="0"/>
              <a:t>=</a:t>
            </a:r>
            <a:r>
              <a:rPr lang="en-US" sz="2000" dirty="0"/>
              <a:t> 1,169         Hispanic/Latino </a:t>
            </a:r>
            <a:r>
              <a:rPr lang="en-US" sz="2000" b="1" dirty="0"/>
              <a:t>=</a:t>
            </a:r>
            <a:r>
              <a:rPr lang="en-US" sz="2000" dirty="0"/>
              <a:t> 25</a:t>
            </a:r>
          </a:p>
          <a:p>
            <a:pPr marL="0" indent="0">
              <a:lnSpc>
                <a:spcPct val="90000"/>
              </a:lnSpc>
              <a:buNone/>
            </a:pPr>
            <a:r>
              <a:rPr lang="en-US" sz="2000" dirty="0"/>
              <a:t>     Native American </a:t>
            </a:r>
            <a:r>
              <a:rPr lang="en-US" sz="2000" b="1" dirty="0"/>
              <a:t>=</a:t>
            </a:r>
            <a:r>
              <a:rPr lang="en-US" sz="2000" dirty="0"/>
              <a:t> 1                  Other Minority </a:t>
            </a:r>
            <a:r>
              <a:rPr lang="en-US" sz="2000" b="1" dirty="0"/>
              <a:t>=</a:t>
            </a:r>
            <a:r>
              <a:rPr lang="en-US" sz="2000" dirty="0"/>
              <a:t> 5</a:t>
            </a:r>
            <a:endParaRPr lang="en-US" dirty="0"/>
          </a:p>
          <a:p>
            <a:pPr>
              <a:lnSpc>
                <a:spcPct val="90000"/>
              </a:lnSpc>
              <a:buFont typeface="Wingdings" panose="05000000000000000000" pitchFamily="2" charset="2"/>
              <a:buChar char="q"/>
            </a:pPr>
            <a:endParaRPr lang="en-US" sz="2400" dirty="0"/>
          </a:p>
          <a:p>
            <a:pPr>
              <a:lnSpc>
                <a:spcPct val="90000"/>
              </a:lnSpc>
              <a:buFont typeface="Wingdings" panose="05000000000000000000" pitchFamily="2" charset="2"/>
              <a:buChar char="q"/>
            </a:pPr>
            <a:r>
              <a:rPr lang="en-US" sz="2000" dirty="0"/>
              <a:t>1200 received the screening brief inventory (SBIRT) tool the CAGE.</a:t>
            </a:r>
          </a:p>
          <a:p>
            <a:pPr>
              <a:lnSpc>
                <a:spcPct val="90000"/>
              </a:lnSpc>
              <a:buFont typeface="Wingdings" panose="05000000000000000000" pitchFamily="2" charset="2"/>
              <a:buChar char="q"/>
            </a:pPr>
            <a:endParaRPr lang="en-US" sz="2000" dirty="0"/>
          </a:p>
          <a:p>
            <a:pPr>
              <a:lnSpc>
                <a:spcPct val="90000"/>
              </a:lnSpc>
              <a:buFont typeface="Wingdings" panose="05000000000000000000" pitchFamily="2" charset="2"/>
              <a:buChar char="q"/>
            </a:pPr>
            <a:r>
              <a:rPr lang="en-US" sz="2000" dirty="0"/>
              <a:t>1200 received information about the myths about OUD and minorities and education on minorities and their use of opiates.</a:t>
            </a:r>
          </a:p>
          <a:p>
            <a:pPr>
              <a:lnSpc>
                <a:spcPct val="90000"/>
              </a:lnSpc>
              <a:buFont typeface="Wingdings" panose="05000000000000000000" pitchFamily="2" charset="2"/>
              <a:buChar char="q"/>
            </a:pPr>
            <a:r>
              <a:rPr lang="en-US" dirty="0"/>
              <a:t> </a:t>
            </a:r>
          </a:p>
          <a:p>
            <a:pPr>
              <a:lnSpc>
                <a:spcPct val="90000"/>
              </a:lnSpc>
            </a:pPr>
            <a:endParaRPr lang="en-US" sz="1600" dirty="0"/>
          </a:p>
        </p:txBody>
      </p:sp>
    </p:spTree>
    <p:extLst>
      <p:ext uri="{BB962C8B-B14F-4D97-AF65-F5344CB8AC3E}">
        <p14:creationId xmlns:p14="http://schemas.microsoft.com/office/powerpoint/2010/main" val="27769787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9">
            <a:extLst>
              <a:ext uri="{FF2B5EF4-FFF2-40B4-BE49-F238E27FC236}">
                <a16:creationId xmlns:a16="http://schemas.microsoft.com/office/drawing/2014/main" id="{01B1A260-8A72-4E08-82CC-DB3DB0A49F3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12192000" cy="6867027"/>
            <a:chOff x="0" y="-2373"/>
            <a:chExt cx="12192000" cy="6867027"/>
          </a:xfrm>
        </p:grpSpPr>
        <p:sp>
          <p:nvSpPr>
            <p:cNvPr id="11" name="Rectangle 10">
              <a:extLst>
                <a:ext uri="{FF2B5EF4-FFF2-40B4-BE49-F238E27FC236}">
                  <a16:creationId xmlns:a16="http://schemas.microsoft.com/office/drawing/2014/main" id="{F5EE446B-EFB2-4F6A-AC6E-936E92DB5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Oval 11">
              <a:extLst>
                <a:ext uri="{FF2B5EF4-FFF2-40B4-BE49-F238E27FC236}">
                  <a16:creationId xmlns:a16="http://schemas.microsoft.com/office/drawing/2014/main" id="{3483BA79-FCF5-4852-AF0E-CA634727E3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A2630BA5-8A74-4D0A-BB80-42BB6E2D0C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BD6109B2-DB31-43CB-950B-AB02BC17CF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4F4C0381-B807-4F22-9362-4CF1EA4ED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32DC58E5-A2AB-4AF3-BFDC-51F45B859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5A82E722-60BE-4C4A-93FB-ED5C9D25F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a:extLst>
                <a:ext uri="{FF2B5EF4-FFF2-40B4-BE49-F238E27FC236}">
                  <a16:creationId xmlns:a16="http://schemas.microsoft.com/office/drawing/2014/main" id="{BD917B57-2D0B-49F7-99D0-3E0D111382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a:extLst>
                <a:ext uri="{FF2B5EF4-FFF2-40B4-BE49-F238E27FC236}">
                  <a16:creationId xmlns:a16="http://schemas.microsoft.com/office/drawing/2014/main" id="{ED29444E-A895-4493-BEBA-CBD61CF47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0" name="Freeform 5">
              <a:extLst>
                <a:ext uri="{FF2B5EF4-FFF2-40B4-BE49-F238E27FC236}">
                  <a16:creationId xmlns:a16="http://schemas.microsoft.com/office/drawing/2014/main" id="{9237B3E9-B2D7-4C20-930D-6FD74FFB5C1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4F55B24E-BB84-445A-BCDE-E6D50AEB3B0F}"/>
              </a:ext>
            </a:extLst>
          </p:cNvPr>
          <p:cNvSpPr>
            <a:spLocks noGrp="1"/>
          </p:cNvSpPr>
          <p:nvPr>
            <p:ph type="title"/>
          </p:nvPr>
        </p:nvSpPr>
        <p:spPr>
          <a:xfrm>
            <a:off x="994087" y="1130603"/>
            <a:ext cx="3342442" cy="4596794"/>
          </a:xfrm>
        </p:spPr>
        <p:txBody>
          <a:bodyPr anchor="ctr">
            <a:normAutofit/>
          </a:bodyPr>
          <a:lstStyle/>
          <a:p>
            <a:r>
              <a:rPr lang="en-US" sz="5400" b="1">
                <a:solidFill>
                  <a:srgbClr val="EBEBEB"/>
                </a:solidFill>
              </a:rPr>
              <a:t>Study</a:t>
            </a:r>
            <a:endParaRPr lang="en-US" sz="6000" b="1">
              <a:solidFill>
                <a:srgbClr val="EBEBEB"/>
              </a:solidFill>
            </a:endParaRPr>
          </a:p>
        </p:txBody>
      </p:sp>
      <p:sp>
        <p:nvSpPr>
          <p:cNvPr id="3" name="Content Placeholder 2">
            <a:extLst>
              <a:ext uri="{FF2B5EF4-FFF2-40B4-BE49-F238E27FC236}">
                <a16:creationId xmlns:a16="http://schemas.microsoft.com/office/drawing/2014/main" id="{B775A40F-A924-43BF-A362-B73226DC6BAE}"/>
              </a:ext>
            </a:extLst>
          </p:cNvPr>
          <p:cNvSpPr>
            <a:spLocks noGrp="1"/>
          </p:cNvSpPr>
          <p:nvPr>
            <p:ph idx="1"/>
          </p:nvPr>
        </p:nvSpPr>
        <p:spPr>
          <a:xfrm>
            <a:off x="5290076" y="437513"/>
            <a:ext cx="6898703" cy="5954325"/>
          </a:xfrm>
        </p:spPr>
        <p:txBody>
          <a:bodyPr anchor="ctr">
            <a:normAutofit/>
          </a:bodyPr>
          <a:lstStyle/>
          <a:p>
            <a:pPr marL="0" indent="0">
              <a:lnSpc>
                <a:spcPct val="90000"/>
              </a:lnSpc>
              <a:buNone/>
            </a:pPr>
            <a:r>
              <a:rPr lang="en-US" dirty="0"/>
              <a:t> </a:t>
            </a:r>
          </a:p>
          <a:p>
            <a:pPr>
              <a:lnSpc>
                <a:spcPct val="90000"/>
              </a:lnSpc>
              <a:buFont typeface="Wingdings" panose="05000000000000000000" pitchFamily="2" charset="2"/>
              <a:buChar char="q"/>
            </a:pPr>
            <a:r>
              <a:rPr lang="en-US" sz="2400" dirty="0"/>
              <a:t>120+ Identified with a history of opiate misuse and or Opiate Use Disorder – Mild, Moderate, or Severe within their lifetime.</a:t>
            </a:r>
          </a:p>
          <a:p>
            <a:pPr>
              <a:lnSpc>
                <a:spcPct val="90000"/>
              </a:lnSpc>
              <a:buFont typeface="Wingdings" panose="05000000000000000000" pitchFamily="2" charset="2"/>
              <a:buChar char="q"/>
            </a:pPr>
            <a:endParaRPr lang="en-US" sz="2400" dirty="0"/>
          </a:p>
          <a:p>
            <a:pPr>
              <a:lnSpc>
                <a:spcPct val="90000"/>
              </a:lnSpc>
              <a:buFont typeface="Wingdings" panose="05000000000000000000" pitchFamily="2" charset="2"/>
              <a:buChar char="q"/>
            </a:pPr>
            <a:r>
              <a:rPr lang="en-US" sz="2400" dirty="0"/>
              <a:t>120 received information and referral for education and or treatment of OUD.  </a:t>
            </a:r>
          </a:p>
          <a:p>
            <a:pPr>
              <a:lnSpc>
                <a:spcPct val="90000"/>
              </a:lnSpc>
              <a:buFont typeface="Wingdings" panose="05000000000000000000" pitchFamily="2" charset="2"/>
              <a:buChar char="q"/>
            </a:pPr>
            <a:endParaRPr lang="en-US" sz="2400" dirty="0"/>
          </a:p>
          <a:p>
            <a:pPr>
              <a:lnSpc>
                <a:spcPct val="90000"/>
              </a:lnSpc>
              <a:buFont typeface="Wingdings" panose="05000000000000000000" pitchFamily="2" charset="2"/>
              <a:buChar char="q"/>
            </a:pPr>
            <a:r>
              <a:rPr lang="en-US" sz="2400" dirty="0"/>
              <a:t>The referrals including substance use assessment, detox, intensive outpatient, outpatient treatment, individual counseling, medication assisted treatment, psychiatry, peer recovery services, case management and Medicaid enrollment. </a:t>
            </a:r>
          </a:p>
          <a:p>
            <a:pPr>
              <a:lnSpc>
                <a:spcPct val="90000"/>
              </a:lnSpc>
            </a:pPr>
            <a:endParaRPr lang="en-US" sz="1600" dirty="0"/>
          </a:p>
        </p:txBody>
      </p:sp>
    </p:spTree>
    <p:extLst>
      <p:ext uri="{BB962C8B-B14F-4D97-AF65-F5344CB8AC3E}">
        <p14:creationId xmlns:p14="http://schemas.microsoft.com/office/powerpoint/2010/main" val="13425421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35C8B-A4E9-4245-B684-0B3545B17F42}"/>
              </a:ext>
            </a:extLst>
          </p:cNvPr>
          <p:cNvSpPr>
            <a:spLocks noGrp="1"/>
          </p:cNvSpPr>
          <p:nvPr>
            <p:ph type="title"/>
          </p:nvPr>
        </p:nvSpPr>
        <p:spPr>
          <a:xfrm>
            <a:off x="1459753" y="814642"/>
            <a:ext cx="8761413" cy="706964"/>
          </a:xfrm>
        </p:spPr>
        <p:txBody>
          <a:bodyPr>
            <a:noAutofit/>
          </a:bodyPr>
          <a:lstStyle/>
          <a:p>
            <a:pPr algn="ctr"/>
            <a:r>
              <a:rPr lang="en-US" sz="4000" b="1">
                <a:effectLst>
                  <a:outerShdw blurRad="38100" dist="38100" dir="2700000" algn="tl">
                    <a:srgbClr val="000000">
                      <a:alpha val="43137"/>
                    </a:srgbClr>
                  </a:outerShdw>
                </a:effectLst>
                <a:cs typeface="Times New Roman" panose="02020603050405020304" pitchFamily="18" charset="0"/>
              </a:rPr>
              <a:t>The Intervention</a:t>
            </a:r>
            <a:br>
              <a:rPr lang="en-US" sz="4000" b="1">
                <a:effectLst>
                  <a:outerShdw blurRad="38100" dist="38100" dir="2700000" algn="tl">
                    <a:srgbClr val="000000">
                      <a:alpha val="43137"/>
                    </a:srgbClr>
                  </a:outerShdw>
                </a:effectLst>
                <a:cs typeface="Times New Roman" panose="02020603050405020304" pitchFamily="18" charset="0"/>
              </a:rPr>
            </a:br>
            <a:r>
              <a:rPr lang="en-US" sz="4000" b="1">
                <a:effectLst>
                  <a:outerShdw blurRad="38100" dist="38100" dir="2700000" algn="tl">
                    <a:srgbClr val="000000">
                      <a:alpha val="43137"/>
                    </a:srgbClr>
                  </a:outerShdw>
                </a:effectLst>
                <a:cs typeface="Times New Roman" panose="02020603050405020304" pitchFamily="18" charset="0"/>
              </a:rPr>
              <a:t>Brother You are on My Mind</a:t>
            </a:r>
          </a:p>
        </p:txBody>
      </p:sp>
      <p:sp>
        <p:nvSpPr>
          <p:cNvPr id="3" name="Content Placeholder 2">
            <a:extLst>
              <a:ext uri="{FF2B5EF4-FFF2-40B4-BE49-F238E27FC236}">
                <a16:creationId xmlns:a16="http://schemas.microsoft.com/office/drawing/2014/main" id="{39499A18-04C6-489C-B41A-83256A3BFC99}"/>
              </a:ext>
            </a:extLst>
          </p:cNvPr>
          <p:cNvSpPr>
            <a:spLocks noGrp="1"/>
          </p:cNvSpPr>
          <p:nvPr>
            <p:ph idx="1"/>
          </p:nvPr>
        </p:nvSpPr>
        <p:spPr>
          <a:xfrm>
            <a:off x="1359356" y="2494537"/>
            <a:ext cx="9473288" cy="3416300"/>
          </a:xfrm>
        </p:spPr>
        <p:txBody>
          <a:bodyPr>
            <a:noAutofit/>
          </a:bodyPr>
          <a:lstStyle/>
          <a:p>
            <a:pPr>
              <a:buFont typeface="Wingdings" panose="05000000000000000000" pitchFamily="2" charset="2"/>
              <a:buChar char="q"/>
            </a:pPr>
            <a:r>
              <a:rPr lang="en-US" sz="2200" dirty="0"/>
              <a:t>BYOMM is promising practice a community education protocol developed by the National Institute on Minority Health and Health Disparities (NIMHD) to increase awareness of mental health issues experienced by African American males and females to encourage these individuals to seek help for their problems, entitled: Brother, You’re On My Mind (BYOMM).  </a:t>
            </a:r>
          </a:p>
          <a:p>
            <a:pPr>
              <a:buFont typeface="Wingdings" panose="05000000000000000000" pitchFamily="2" charset="2"/>
              <a:buChar char="q"/>
            </a:pPr>
            <a:endParaRPr lang="en-US" sz="2200" dirty="0"/>
          </a:p>
          <a:p>
            <a:pPr>
              <a:buFont typeface="Wingdings" panose="05000000000000000000" pitchFamily="2" charset="2"/>
              <a:buChar char="q"/>
            </a:pPr>
            <a:r>
              <a:rPr lang="en-US" sz="2200" dirty="0"/>
              <a:t>This educational tool kit provides materials help to introduce the conversation about substance use disorders (SUD’S) and normalizes addiction in terms that can be acceptable for minorities without causing more shame.</a:t>
            </a:r>
          </a:p>
        </p:txBody>
      </p:sp>
    </p:spTree>
    <p:extLst>
      <p:ext uri="{BB962C8B-B14F-4D97-AF65-F5344CB8AC3E}">
        <p14:creationId xmlns:p14="http://schemas.microsoft.com/office/powerpoint/2010/main" val="34430344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A5514-CD72-43ED-90C5-34E1C2525095}"/>
              </a:ext>
            </a:extLst>
          </p:cNvPr>
          <p:cNvSpPr>
            <a:spLocks noGrp="1"/>
          </p:cNvSpPr>
          <p:nvPr>
            <p:ph type="title"/>
          </p:nvPr>
        </p:nvSpPr>
        <p:spPr>
          <a:xfrm>
            <a:off x="1715294" y="761633"/>
            <a:ext cx="8761412" cy="1019395"/>
          </a:xfrm>
        </p:spPr>
        <p:txBody>
          <a:bodyPr/>
          <a:lstStyle/>
          <a:p>
            <a:pPr algn="ctr"/>
            <a:r>
              <a:rPr lang="en-US" sz="4400" b="1">
                <a:effectLst>
                  <a:outerShdw blurRad="38100" dist="38100" dir="2700000" algn="tl">
                    <a:srgbClr val="000000">
                      <a:alpha val="43137"/>
                    </a:srgbClr>
                  </a:outerShdw>
                </a:effectLst>
                <a:cs typeface="Times New Roman" panose="02020603050405020304" pitchFamily="18" charset="0"/>
              </a:rPr>
              <a:t>The Intervention</a:t>
            </a:r>
            <a:br>
              <a:rPr lang="en-US" sz="4400" b="1">
                <a:effectLst>
                  <a:outerShdw blurRad="38100" dist="38100" dir="2700000" algn="tl">
                    <a:srgbClr val="000000">
                      <a:alpha val="43137"/>
                    </a:srgbClr>
                  </a:outerShdw>
                </a:effectLst>
                <a:cs typeface="Times New Roman" panose="02020603050405020304" pitchFamily="18" charset="0"/>
              </a:rPr>
            </a:br>
            <a:r>
              <a:rPr lang="en-US" sz="4400" b="1">
                <a:effectLst>
                  <a:outerShdw blurRad="38100" dist="38100" dir="2700000" algn="tl">
                    <a:srgbClr val="000000">
                      <a:alpha val="43137"/>
                    </a:srgbClr>
                  </a:outerShdw>
                </a:effectLst>
                <a:cs typeface="Times New Roman" panose="02020603050405020304" pitchFamily="18" charset="0"/>
              </a:rPr>
              <a:t>Brother You are on My Mind</a:t>
            </a:r>
            <a:endParaRPr lang="en-US" sz="4400" b="1">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D961B449-D03B-4D1D-8ECD-E7157F7B585F}"/>
              </a:ext>
            </a:extLst>
          </p:cNvPr>
          <p:cNvSpPr>
            <a:spLocks noGrp="1"/>
          </p:cNvSpPr>
          <p:nvPr>
            <p:ph idx="1"/>
          </p:nvPr>
        </p:nvSpPr>
        <p:spPr>
          <a:xfrm>
            <a:off x="1435510" y="2399069"/>
            <a:ext cx="10274710" cy="4680155"/>
          </a:xfrm>
        </p:spPr>
        <p:txBody>
          <a:bodyPr>
            <a:normAutofit fontScale="40000" lnSpcReduction="20000"/>
          </a:bodyPr>
          <a:lstStyle/>
          <a:p>
            <a:pPr>
              <a:buFont typeface="Wingdings" panose="05000000000000000000" pitchFamily="2" charset="2"/>
              <a:buChar char="q"/>
            </a:pPr>
            <a:r>
              <a:rPr lang="en-US" sz="6000" dirty="0"/>
              <a:t>We tailored the tool kit toward individuals with a possible OUD.</a:t>
            </a:r>
          </a:p>
          <a:p>
            <a:pPr>
              <a:buFont typeface="Wingdings" panose="05000000000000000000" pitchFamily="2" charset="2"/>
              <a:buChar char="q"/>
            </a:pPr>
            <a:endParaRPr lang="en-US" sz="6000" dirty="0"/>
          </a:p>
          <a:p>
            <a:pPr>
              <a:buFont typeface="Wingdings" panose="05000000000000000000" pitchFamily="2" charset="2"/>
              <a:buChar char="q"/>
            </a:pPr>
            <a:r>
              <a:rPr lang="en-US" sz="6000" dirty="0"/>
              <a:t>We attempted to stay within the fidelity of the original tool kit by incorporating the following protocols:</a:t>
            </a:r>
          </a:p>
          <a:p>
            <a:pPr lvl="1">
              <a:buFont typeface="Wingdings" panose="05000000000000000000" pitchFamily="2" charset="2"/>
              <a:buChar char="q"/>
            </a:pPr>
            <a:r>
              <a:rPr lang="en-US" sz="6000" dirty="0"/>
              <a:t>Beginning with a conversation</a:t>
            </a:r>
          </a:p>
          <a:p>
            <a:pPr lvl="1">
              <a:buFont typeface="Wingdings" panose="05000000000000000000" pitchFamily="2" charset="2"/>
              <a:buChar char="q"/>
            </a:pPr>
            <a:r>
              <a:rPr lang="en-US" sz="6000" dirty="0"/>
              <a:t>Building rapport</a:t>
            </a:r>
          </a:p>
          <a:p>
            <a:pPr lvl="1">
              <a:buFont typeface="Wingdings" panose="05000000000000000000" pitchFamily="2" charset="2"/>
              <a:buChar char="q"/>
            </a:pPr>
            <a:r>
              <a:rPr lang="en-US" sz="6000" dirty="0"/>
              <a:t>During your conversation identify the myths about OUD that the participant may be holding</a:t>
            </a:r>
          </a:p>
          <a:p>
            <a:pPr lvl="1">
              <a:buFont typeface="Wingdings" panose="05000000000000000000" pitchFamily="2" charset="2"/>
              <a:buChar char="q"/>
            </a:pPr>
            <a:r>
              <a:rPr lang="en-US" sz="6000" dirty="0"/>
              <a:t>Educate through the conversation</a:t>
            </a:r>
          </a:p>
          <a:p>
            <a:pPr lvl="1">
              <a:buFont typeface="Wingdings" panose="05000000000000000000" pitchFamily="2" charset="2"/>
              <a:buChar char="q"/>
            </a:pPr>
            <a:r>
              <a:rPr lang="en-US" sz="6000" dirty="0"/>
              <a:t>Offer referrals for services</a:t>
            </a:r>
          </a:p>
          <a:p>
            <a:pPr lvl="1">
              <a:buFont typeface="Wingdings" panose="05000000000000000000" pitchFamily="2" charset="2"/>
              <a:buChar char="q"/>
            </a:pPr>
            <a:r>
              <a:rPr lang="en-US" sz="6000" dirty="0"/>
              <a:t>Collaborate with community stakeholders</a:t>
            </a:r>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2598077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FC864356-D50C-4DEF-9771-C12E70DD26D5}"/>
              </a:ext>
            </a:extLst>
          </p:cNvPr>
          <p:cNvSpPr>
            <a:spLocks noGrp="1"/>
          </p:cNvSpPr>
          <p:nvPr>
            <p:ph type="title"/>
          </p:nvPr>
        </p:nvSpPr>
        <p:spPr>
          <a:xfrm>
            <a:off x="836247" y="853261"/>
            <a:ext cx="3430947" cy="4686903"/>
          </a:xfrm>
        </p:spPr>
        <p:txBody>
          <a:bodyPr anchor="ctr">
            <a:normAutofit/>
          </a:bodyPr>
          <a:lstStyle/>
          <a:p>
            <a:pPr algn="r"/>
            <a:r>
              <a:rPr lang="en-US" sz="4000" b="1" dirty="0">
                <a:solidFill>
                  <a:schemeClr val="tx1"/>
                </a:solidFill>
              </a:rPr>
              <a:t>The Problem</a:t>
            </a:r>
          </a:p>
        </p:txBody>
      </p:sp>
      <p:cxnSp>
        <p:nvCxnSpPr>
          <p:cNvPr id="14" name="Straight Connector 13">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773BF53-74B7-40EF-BF3A-96B845254B32}"/>
              </a:ext>
            </a:extLst>
          </p:cNvPr>
          <p:cNvSpPr>
            <a:spLocks noGrp="1"/>
          </p:cNvSpPr>
          <p:nvPr>
            <p:ph idx="1"/>
          </p:nvPr>
        </p:nvSpPr>
        <p:spPr>
          <a:xfrm>
            <a:off x="4936910" y="1235476"/>
            <a:ext cx="5975795" cy="5308762"/>
          </a:xfrm>
        </p:spPr>
        <p:txBody>
          <a:bodyPr anchor="ctr">
            <a:normAutofit fontScale="85000" lnSpcReduction="20000"/>
          </a:bodyPr>
          <a:lstStyle/>
          <a:p>
            <a:pPr marL="0" indent="0">
              <a:buNone/>
            </a:pPr>
            <a:endParaRPr lang="en-US" sz="3200" dirty="0">
              <a:solidFill>
                <a:schemeClr val="tx1"/>
              </a:solidFill>
              <a:effectLst>
                <a:outerShdw blurRad="38100" dist="38100" dir="2700000" algn="tl">
                  <a:srgbClr val="000000">
                    <a:alpha val="43137"/>
                  </a:srgbClr>
                </a:outerShdw>
              </a:effectLst>
            </a:endParaRPr>
          </a:p>
          <a:p>
            <a:pPr marL="0" indent="0">
              <a:buNone/>
            </a:pPr>
            <a:r>
              <a:rPr lang="en-US" sz="3200" dirty="0">
                <a:solidFill>
                  <a:schemeClr val="tx1"/>
                </a:solidFill>
                <a:effectLst>
                  <a:outerShdw blurRad="38100" dist="38100" dir="2700000" algn="tl">
                    <a:srgbClr val="000000">
                      <a:alpha val="43137"/>
                    </a:srgbClr>
                  </a:outerShdw>
                </a:effectLst>
              </a:rPr>
              <a:t>There is a strong stigma attached to substance use disorders which may prevent minorities from seeking help.</a:t>
            </a:r>
          </a:p>
          <a:p>
            <a:pPr marL="0" indent="0">
              <a:buNone/>
            </a:pPr>
            <a:r>
              <a:rPr lang="en-US" sz="3200" dirty="0">
                <a:solidFill>
                  <a:schemeClr val="tx1"/>
                </a:solidFill>
                <a:effectLst>
                  <a:outerShdw blurRad="38100" dist="38100" dir="2700000" algn="tl">
                    <a:srgbClr val="000000">
                      <a:alpha val="43137"/>
                    </a:srgbClr>
                  </a:outerShdw>
                </a:effectLst>
              </a:rPr>
              <a:t> </a:t>
            </a:r>
          </a:p>
          <a:p>
            <a:pPr marL="0" indent="0">
              <a:buNone/>
            </a:pPr>
            <a:r>
              <a:rPr lang="en-US" sz="3200" dirty="0">
                <a:solidFill>
                  <a:schemeClr val="tx1"/>
                </a:solidFill>
                <a:effectLst>
                  <a:outerShdw blurRad="38100" dist="38100" dir="2700000" algn="tl">
                    <a:srgbClr val="000000">
                      <a:alpha val="43137"/>
                    </a:srgbClr>
                  </a:outerShdw>
                </a:effectLst>
              </a:rPr>
              <a:t>The effects of stigmas are worse for racial and/or ethnic minorities compared to racial and/or ethnic majorities since the former often experience other social adversities such as poverty and discrimination within policies and institutions.</a:t>
            </a:r>
          </a:p>
          <a:p>
            <a:pPr marL="0" indent="0">
              <a:buNone/>
            </a:pPr>
            <a:r>
              <a:rPr lang="en-US" sz="1400" dirty="0">
                <a:solidFill>
                  <a:schemeClr val="tx1"/>
                </a:solidFill>
                <a:effectLst>
                  <a:outerShdw blurRad="38100" dist="38100" dir="2700000" algn="tl">
                    <a:srgbClr val="000000">
                      <a:alpha val="43137"/>
                    </a:srgbClr>
                  </a:outerShdw>
                </a:effectLst>
              </a:rPr>
              <a:t>(</a:t>
            </a:r>
            <a:r>
              <a:rPr lang="en-US" sz="1400" dirty="0" err="1">
                <a:solidFill>
                  <a:schemeClr val="tx1"/>
                </a:solidFill>
                <a:effectLst>
                  <a:outerShdw blurRad="38100" dist="38100" dir="2700000" algn="tl">
                    <a:srgbClr val="000000">
                      <a:alpha val="43137"/>
                    </a:srgbClr>
                  </a:outerShdw>
                </a:effectLst>
              </a:rPr>
              <a:t>Eylem</a:t>
            </a:r>
            <a:r>
              <a:rPr lang="en-US" sz="1400" dirty="0">
                <a:solidFill>
                  <a:schemeClr val="tx1"/>
                </a:solidFill>
                <a:effectLst>
                  <a:outerShdw blurRad="38100" dist="38100" dir="2700000" algn="tl">
                    <a:srgbClr val="000000">
                      <a:alpha val="43137"/>
                    </a:srgbClr>
                  </a:outerShdw>
                </a:effectLst>
              </a:rPr>
              <a:t>, de Wit, van </a:t>
            </a:r>
            <a:r>
              <a:rPr lang="en-US" sz="1400" dirty="0" err="1">
                <a:solidFill>
                  <a:schemeClr val="tx1"/>
                </a:solidFill>
                <a:effectLst>
                  <a:outerShdw blurRad="38100" dist="38100" dir="2700000" algn="tl">
                    <a:srgbClr val="000000">
                      <a:alpha val="43137"/>
                    </a:srgbClr>
                  </a:outerShdw>
                </a:effectLst>
              </a:rPr>
              <a:t>Straten</a:t>
            </a:r>
            <a:r>
              <a:rPr lang="en-US" sz="1400" dirty="0">
                <a:solidFill>
                  <a:schemeClr val="tx1"/>
                </a:solidFill>
                <a:effectLst>
                  <a:outerShdw blurRad="38100" dist="38100" dir="2700000" algn="tl">
                    <a:srgbClr val="000000">
                      <a:alpha val="43137"/>
                    </a:srgbClr>
                  </a:outerShdw>
                </a:effectLst>
              </a:rPr>
              <a:t>, et al. 2020) </a:t>
            </a:r>
          </a:p>
          <a:p>
            <a:endParaRPr lang="en-US" sz="3200" dirty="0">
              <a:solidFill>
                <a:schemeClr val="tx1"/>
              </a:solidFill>
            </a:endParaRPr>
          </a:p>
          <a:p>
            <a:endParaRPr lang="en-US" dirty="0">
              <a:solidFill>
                <a:schemeClr val="tx1"/>
              </a:solidFill>
            </a:endParaRPr>
          </a:p>
          <a:p>
            <a:pPr marL="0" indent="0">
              <a:buNone/>
            </a:pPr>
            <a:endParaRPr lang="en-US" dirty="0">
              <a:solidFill>
                <a:schemeClr val="tx1"/>
              </a:solidFill>
            </a:endParaRPr>
          </a:p>
        </p:txBody>
      </p:sp>
      <p:sp>
        <p:nvSpPr>
          <p:cNvPr id="16" name="Footer Placeholder 4">
            <a:extLst>
              <a:ext uri="{FF2B5EF4-FFF2-40B4-BE49-F238E27FC236}">
                <a16:creationId xmlns:a16="http://schemas.microsoft.com/office/drawing/2014/main" id="{0308D749-5984-4BB8-A788-A85D24304A0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561110" y="6391838"/>
            <a:ext cx="3859795" cy="304801"/>
          </a:xfrm>
          <a:prstGeom prst="rect">
            <a:avLst/>
          </a:prstGeom>
        </p:spPr>
        <p:txBody>
          <a:bodyPr vert="horz" lIns="91440" tIns="45720" rIns="91440" bIns="45720" rtlCol="0" anchor="ctr"/>
          <a:lstStyle>
            <a:defPPr>
              <a:defRPr lang="en-US"/>
            </a:defPPr>
            <a:lvl1pPr marL="0" algn="l" defTabSz="457200" rtl="0" eaLnBrk="1" latinLnBrk="0" hangingPunct="1">
              <a:defRPr sz="1000" b="0" i="0" kern="1200">
                <a:solidFill>
                  <a:schemeClr val="bg1">
                    <a:alpha val="6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b="1">
              <a:solidFill>
                <a:srgbClr val="B31166"/>
              </a:solidFill>
            </a:endParaRPr>
          </a:p>
        </p:txBody>
      </p:sp>
      <p:sp>
        <p:nvSpPr>
          <p:cNvPr id="18" name="Date Placeholder 3">
            <a:extLst>
              <a:ext uri="{FF2B5EF4-FFF2-40B4-BE49-F238E27FC236}">
                <a16:creationId xmlns:a16="http://schemas.microsoft.com/office/drawing/2014/main" id="{95B8172D-A4C8-41B4-8991-78BBEC4039D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7718854" y="6391839"/>
            <a:ext cx="2997637" cy="304798"/>
          </a:xfrm>
          <a:prstGeom prst="rect">
            <a:avLst/>
          </a:prstGeom>
        </p:spPr>
        <p:txBody>
          <a:bodyPr vert="horz" lIns="91440" tIns="45720" rIns="91440" bIns="45720" rtlCol="0" anchor="t"/>
          <a:lstStyle>
            <a:defPPr>
              <a:defRPr lang="en-US"/>
            </a:defPPr>
            <a:lvl1pPr marL="0" algn="l" defTabSz="457200" rtl="0" eaLnBrk="1" latinLnBrk="0" hangingPunct="1">
              <a:defRPr sz="1000" b="0" i="0" kern="1200">
                <a:solidFill>
                  <a:schemeClr val="bg1">
                    <a:alpha val="6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b="1">
              <a:solidFill>
                <a:srgbClr val="B31166"/>
              </a:solidFill>
            </a:endParaRPr>
          </a:p>
        </p:txBody>
      </p:sp>
    </p:spTree>
    <p:extLst>
      <p:ext uri="{BB962C8B-B14F-4D97-AF65-F5344CB8AC3E}">
        <p14:creationId xmlns:p14="http://schemas.microsoft.com/office/powerpoint/2010/main" val="1858507315"/>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sp>
      </p:grpSp>
      <p:sp>
        <p:nvSpPr>
          <p:cNvPr id="2" name="Title 1">
            <a:extLst>
              <a:ext uri="{FF2B5EF4-FFF2-40B4-BE49-F238E27FC236}">
                <a16:creationId xmlns:a16="http://schemas.microsoft.com/office/drawing/2014/main" id="{8E3FC943-FA4D-43A1-A879-820092093A1C}"/>
              </a:ext>
            </a:extLst>
          </p:cNvPr>
          <p:cNvSpPr>
            <a:spLocks noGrp="1"/>
          </p:cNvSpPr>
          <p:nvPr>
            <p:ph type="title"/>
          </p:nvPr>
        </p:nvSpPr>
        <p:spPr>
          <a:xfrm>
            <a:off x="1000372" y="1209957"/>
            <a:ext cx="3034580" cy="4438087"/>
          </a:xfrm>
        </p:spPr>
        <p:txBody>
          <a:bodyPr anchor="ctr">
            <a:normAutofit/>
          </a:bodyPr>
          <a:lstStyle/>
          <a:p>
            <a:pPr algn="r"/>
            <a:r>
              <a:rPr lang="en-US" b="1" dirty="0">
                <a:solidFill>
                  <a:schemeClr val="tx2"/>
                </a:solidFill>
              </a:rPr>
              <a:t>Community Stakeholders</a:t>
            </a:r>
          </a:p>
        </p:txBody>
      </p:sp>
      <p:sp>
        <p:nvSpPr>
          <p:cNvPr id="3" name="Content Placeholder 2">
            <a:extLst>
              <a:ext uri="{FF2B5EF4-FFF2-40B4-BE49-F238E27FC236}">
                <a16:creationId xmlns:a16="http://schemas.microsoft.com/office/drawing/2014/main" id="{0337BE7B-F299-4C13-9461-114536D945B4}"/>
              </a:ext>
            </a:extLst>
          </p:cNvPr>
          <p:cNvSpPr>
            <a:spLocks noGrp="1"/>
          </p:cNvSpPr>
          <p:nvPr>
            <p:ph idx="1"/>
          </p:nvPr>
        </p:nvSpPr>
        <p:spPr>
          <a:xfrm>
            <a:off x="4678425" y="1059025"/>
            <a:ext cx="5860482" cy="5080518"/>
          </a:xfrm>
        </p:spPr>
        <p:txBody>
          <a:bodyPr anchor="ctr">
            <a:normAutofit lnSpcReduction="10000"/>
          </a:bodyPr>
          <a:lstStyle/>
          <a:p>
            <a:pPr>
              <a:buFont typeface="Wingdings" panose="05000000000000000000" pitchFamily="2" charset="2"/>
              <a:buChar char="q"/>
            </a:pPr>
            <a:r>
              <a:rPr lang="en-US" sz="2000" dirty="0">
                <a:solidFill>
                  <a:schemeClr val="tx1"/>
                </a:solidFill>
              </a:rPr>
              <a:t>Assisted living facilities - Benefits Day</a:t>
            </a:r>
          </a:p>
          <a:p>
            <a:pPr>
              <a:buFont typeface="Wingdings" panose="05000000000000000000" pitchFamily="2" charset="2"/>
              <a:buChar char="q"/>
            </a:pPr>
            <a:r>
              <a:rPr lang="en-US" sz="2000" dirty="0">
                <a:solidFill>
                  <a:schemeClr val="tx1"/>
                </a:solidFill>
              </a:rPr>
              <a:t>Homeless shelters – Benefits Coordination</a:t>
            </a:r>
          </a:p>
          <a:p>
            <a:pPr>
              <a:buFont typeface="Wingdings" panose="05000000000000000000" pitchFamily="2" charset="2"/>
              <a:buChar char="q"/>
            </a:pPr>
            <a:r>
              <a:rPr lang="en-US" sz="2000" dirty="0">
                <a:solidFill>
                  <a:schemeClr val="tx1"/>
                </a:solidFill>
              </a:rPr>
              <a:t>Barbershops – Open dialogues</a:t>
            </a:r>
          </a:p>
          <a:p>
            <a:pPr>
              <a:buFont typeface="Wingdings" panose="05000000000000000000" pitchFamily="2" charset="2"/>
              <a:buChar char="q"/>
            </a:pPr>
            <a:r>
              <a:rPr lang="en-US" sz="2000" dirty="0">
                <a:solidFill>
                  <a:schemeClr val="tx1"/>
                </a:solidFill>
              </a:rPr>
              <a:t>Beauty salons – Open dialogues</a:t>
            </a:r>
          </a:p>
          <a:p>
            <a:pPr>
              <a:buFont typeface="Wingdings" panose="05000000000000000000" pitchFamily="2" charset="2"/>
              <a:buChar char="q"/>
            </a:pPr>
            <a:r>
              <a:rPr lang="en-US" sz="2000" dirty="0">
                <a:solidFill>
                  <a:schemeClr val="tx1"/>
                </a:solidFill>
              </a:rPr>
              <a:t>Nail salons – Open dialogues</a:t>
            </a:r>
          </a:p>
          <a:p>
            <a:pPr>
              <a:buFont typeface="Wingdings" panose="05000000000000000000" pitchFamily="2" charset="2"/>
              <a:buChar char="q"/>
            </a:pPr>
            <a:r>
              <a:rPr lang="en-US" sz="2000" dirty="0">
                <a:solidFill>
                  <a:schemeClr val="tx1"/>
                </a:solidFill>
              </a:rPr>
              <a:t>Manufacturing companies – Peers within the companies</a:t>
            </a:r>
          </a:p>
          <a:p>
            <a:pPr>
              <a:buFont typeface="Wingdings" panose="05000000000000000000" pitchFamily="2" charset="2"/>
              <a:buChar char="q"/>
            </a:pPr>
            <a:r>
              <a:rPr lang="en-US" sz="2000" dirty="0">
                <a:solidFill>
                  <a:schemeClr val="tx1"/>
                </a:solidFill>
              </a:rPr>
              <a:t>Community medical clinics – Worked with agency case managers</a:t>
            </a:r>
          </a:p>
          <a:p>
            <a:pPr>
              <a:buFont typeface="Wingdings" panose="05000000000000000000" pitchFamily="2" charset="2"/>
              <a:buChar char="q"/>
            </a:pPr>
            <a:r>
              <a:rPr lang="en-US" sz="2000" dirty="0">
                <a:solidFill>
                  <a:schemeClr val="tx1"/>
                </a:solidFill>
              </a:rPr>
              <a:t>Churches – Pastors and other staff</a:t>
            </a:r>
          </a:p>
          <a:p>
            <a:pPr>
              <a:buFont typeface="Wingdings" panose="05000000000000000000" pitchFamily="2" charset="2"/>
              <a:buChar char="q"/>
            </a:pPr>
            <a:r>
              <a:rPr lang="en-US" sz="2000" dirty="0">
                <a:solidFill>
                  <a:schemeClr val="tx1"/>
                </a:solidFill>
              </a:rPr>
              <a:t>Mosques - Leaders</a:t>
            </a:r>
          </a:p>
          <a:p>
            <a:pPr>
              <a:buFont typeface="Wingdings" panose="05000000000000000000" pitchFamily="2" charset="2"/>
              <a:buChar char="q"/>
            </a:pPr>
            <a:r>
              <a:rPr lang="en-US" sz="2000" dirty="0">
                <a:solidFill>
                  <a:schemeClr val="tx1"/>
                </a:solidFill>
              </a:rPr>
              <a:t>Sorority and Fraternity Groups – Leaders</a:t>
            </a:r>
          </a:p>
          <a:p>
            <a:pPr>
              <a:buFont typeface="Wingdings" panose="05000000000000000000" pitchFamily="2" charset="2"/>
              <a:buChar char="q"/>
            </a:pPr>
            <a:r>
              <a:rPr lang="en-US" sz="2000" dirty="0">
                <a:solidFill>
                  <a:schemeClr val="tx1"/>
                </a:solidFill>
              </a:rPr>
              <a:t>Family members and friends</a:t>
            </a:r>
          </a:p>
        </p:txBody>
      </p:sp>
      <p:cxnSp>
        <p:nvCxnSpPr>
          <p:cNvPr id="16" name="Straight Connector 15">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6687" y="1930986"/>
            <a:ext cx="0" cy="3200400"/>
          </a:xfrm>
          <a:prstGeom prst="line">
            <a:avLst/>
          </a:prstGeom>
          <a:ln w="15875" cap="sq">
            <a:solidFill>
              <a:schemeClr val="accent1">
                <a:lumMod val="7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8389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AF924-D5B6-453C-BBCE-9E91CDED4C6A}"/>
              </a:ext>
            </a:extLst>
          </p:cNvPr>
          <p:cNvSpPr>
            <a:spLocks noGrp="1"/>
          </p:cNvSpPr>
          <p:nvPr>
            <p:ph type="title"/>
          </p:nvPr>
        </p:nvSpPr>
        <p:spPr>
          <a:xfrm>
            <a:off x="1617069" y="1052326"/>
            <a:ext cx="8761413" cy="706964"/>
          </a:xfrm>
        </p:spPr>
        <p:txBody>
          <a:bodyPr/>
          <a:lstStyle/>
          <a:p>
            <a:pPr algn="ctr"/>
            <a:r>
              <a:rPr lang="en-US" b="1" dirty="0"/>
              <a:t>Beginning The Intervention</a:t>
            </a:r>
          </a:p>
        </p:txBody>
      </p:sp>
      <p:sp>
        <p:nvSpPr>
          <p:cNvPr id="3" name="Content Placeholder 2">
            <a:extLst>
              <a:ext uri="{FF2B5EF4-FFF2-40B4-BE49-F238E27FC236}">
                <a16:creationId xmlns:a16="http://schemas.microsoft.com/office/drawing/2014/main" id="{CF26313B-B023-459D-86EF-95A33F2F87AC}"/>
              </a:ext>
            </a:extLst>
          </p:cNvPr>
          <p:cNvSpPr>
            <a:spLocks noGrp="1"/>
          </p:cNvSpPr>
          <p:nvPr>
            <p:ph idx="1"/>
          </p:nvPr>
        </p:nvSpPr>
        <p:spPr/>
        <p:txBody>
          <a:bodyPr>
            <a:normAutofit/>
          </a:bodyPr>
          <a:lstStyle/>
          <a:p>
            <a:pPr>
              <a:buFont typeface="Wingdings" panose="05000000000000000000" pitchFamily="2" charset="2"/>
              <a:buChar char="q"/>
            </a:pPr>
            <a:r>
              <a:rPr lang="en-US" sz="2400" dirty="0"/>
              <a:t>Identify the stage of change of the client:</a:t>
            </a:r>
          </a:p>
          <a:p>
            <a:pPr lvl="1">
              <a:buFont typeface="Wingdings" panose="05000000000000000000" pitchFamily="2" charset="2"/>
              <a:buChar char="q"/>
            </a:pPr>
            <a:r>
              <a:rPr lang="en-US" sz="2400" dirty="0"/>
              <a:t>Pre-contemplation</a:t>
            </a:r>
          </a:p>
          <a:p>
            <a:pPr lvl="1">
              <a:buFont typeface="Wingdings" panose="05000000000000000000" pitchFamily="2" charset="2"/>
              <a:buChar char="q"/>
            </a:pPr>
            <a:r>
              <a:rPr lang="en-US" sz="2400" dirty="0"/>
              <a:t>Contemplation</a:t>
            </a:r>
          </a:p>
          <a:p>
            <a:pPr lvl="1">
              <a:buFont typeface="Wingdings" panose="05000000000000000000" pitchFamily="2" charset="2"/>
              <a:buChar char="q"/>
            </a:pPr>
            <a:r>
              <a:rPr lang="en-US" sz="2400" dirty="0"/>
              <a:t>Preparation</a:t>
            </a:r>
          </a:p>
          <a:p>
            <a:pPr lvl="1">
              <a:buFont typeface="Wingdings" panose="05000000000000000000" pitchFamily="2" charset="2"/>
              <a:buChar char="q"/>
            </a:pPr>
            <a:r>
              <a:rPr lang="en-US" sz="2400" dirty="0"/>
              <a:t>Action</a:t>
            </a:r>
          </a:p>
          <a:p>
            <a:pPr lvl="1">
              <a:buFont typeface="Wingdings" panose="05000000000000000000" pitchFamily="2" charset="2"/>
              <a:buChar char="q"/>
            </a:pPr>
            <a:r>
              <a:rPr lang="en-US" sz="2400" dirty="0"/>
              <a:t>Maintenance/Relapse</a:t>
            </a:r>
          </a:p>
        </p:txBody>
      </p:sp>
    </p:spTree>
    <p:extLst>
      <p:ext uri="{BB962C8B-B14F-4D97-AF65-F5344CB8AC3E}">
        <p14:creationId xmlns:p14="http://schemas.microsoft.com/office/powerpoint/2010/main" val="5033351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F18F6-4CE9-472D-8D9B-AC1887A0D02D}"/>
              </a:ext>
            </a:extLst>
          </p:cNvPr>
          <p:cNvSpPr>
            <a:spLocks noGrp="1"/>
          </p:cNvSpPr>
          <p:nvPr>
            <p:ph type="title"/>
          </p:nvPr>
        </p:nvSpPr>
        <p:spPr>
          <a:xfrm>
            <a:off x="1558075" y="983500"/>
            <a:ext cx="8761413" cy="706964"/>
          </a:xfrm>
        </p:spPr>
        <p:txBody>
          <a:bodyPr/>
          <a:lstStyle/>
          <a:p>
            <a:pPr algn="ctr"/>
            <a:r>
              <a:rPr lang="en-US" b="1" dirty="0"/>
              <a:t>Questions to Ponder</a:t>
            </a:r>
          </a:p>
        </p:txBody>
      </p:sp>
      <p:sp>
        <p:nvSpPr>
          <p:cNvPr id="3" name="Content Placeholder 2">
            <a:extLst>
              <a:ext uri="{FF2B5EF4-FFF2-40B4-BE49-F238E27FC236}">
                <a16:creationId xmlns:a16="http://schemas.microsoft.com/office/drawing/2014/main" id="{18C9ED2E-2816-43F0-B374-3056DF8F1653}"/>
              </a:ext>
            </a:extLst>
          </p:cNvPr>
          <p:cNvSpPr>
            <a:spLocks noGrp="1"/>
          </p:cNvSpPr>
          <p:nvPr>
            <p:ph idx="1"/>
          </p:nvPr>
        </p:nvSpPr>
        <p:spPr>
          <a:xfrm>
            <a:off x="2020194" y="2750983"/>
            <a:ext cx="8657639" cy="3416300"/>
          </a:xfrm>
        </p:spPr>
        <p:txBody>
          <a:bodyPr>
            <a:normAutofit fontScale="92500" lnSpcReduction="10000"/>
          </a:bodyPr>
          <a:lstStyle/>
          <a:p>
            <a:pPr>
              <a:buFont typeface="Wingdings" panose="05000000000000000000" pitchFamily="2" charset="2"/>
              <a:buChar char="q"/>
            </a:pPr>
            <a:r>
              <a:rPr lang="en-US" sz="2400" dirty="0"/>
              <a:t>What cultural factors play into the stage of change?</a:t>
            </a:r>
          </a:p>
          <a:p>
            <a:pPr>
              <a:buFont typeface="Wingdings" panose="05000000000000000000" pitchFamily="2" charset="2"/>
              <a:buChar char="q"/>
            </a:pPr>
            <a:endParaRPr lang="en-US" sz="2400" dirty="0"/>
          </a:p>
          <a:p>
            <a:pPr>
              <a:buFont typeface="Wingdings" panose="05000000000000000000" pitchFamily="2" charset="2"/>
              <a:buChar char="q"/>
            </a:pPr>
            <a:r>
              <a:rPr lang="en-US" sz="2400" dirty="0"/>
              <a:t>How do I begin to understand why the client is at this stage?</a:t>
            </a:r>
          </a:p>
          <a:p>
            <a:pPr>
              <a:buFont typeface="Wingdings" panose="05000000000000000000" pitchFamily="2" charset="2"/>
              <a:buChar char="q"/>
            </a:pPr>
            <a:endParaRPr lang="en-US" sz="2400" dirty="0"/>
          </a:p>
          <a:p>
            <a:pPr>
              <a:buFont typeface="Wingdings" panose="05000000000000000000" pitchFamily="2" charset="2"/>
              <a:buChar char="q"/>
            </a:pPr>
            <a:r>
              <a:rPr lang="en-US" sz="2400" dirty="0"/>
              <a:t>How can I accept where they are and work with them to move at their pace?</a:t>
            </a:r>
          </a:p>
          <a:p>
            <a:pPr>
              <a:buFont typeface="Wingdings" panose="05000000000000000000" pitchFamily="2" charset="2"/>
              <a:buChar char="q"/>
            </a:pPr>
            <a:endParaRPr lang="en-US" sz="2400" dirty="0"/>
          </a:p>
          <a:p>
            <a:pPr>
              <a:buFont typeface="Wingdings" panose="05000000000000000000" pitchFamily="2" charset="2"/>
              <a:buChar char="q"/>
            </a:pPr>
            <a:r>
              <a:rPr lang="en-US" sz="2400" dirty="0"/>
              <a:t>What is keeping me from building rapport with the client?</a:t>
            </a:r>
          </a:p>
        </p:txBody>
      </p:sp>
    </p:spTree>
    <p:extLst>
      <p:ext uri="{BB962C8B-B14F-4D97-AF65-F5344CB8AC3E}">
        <p14:creationId xmlns:p14="http://schemas.microsoft.com/office/powerpoint/2010/main" val="14244552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sp>
      </p:grpSp>
      <p:sp>
        <p:nvSpPr>
          <p:cNvPr id="2" name="Title 1">
            <a:extLst>
              <a:ext uri="{FF2B5EF4-FFF2-40B4-BE49-F238E27FC236}">
                <a16:creationId xmlns:a16="http://schemas.microsoft.com/office/drawing/2014/main" id="{BE3E34AC-9845-4EB5-B2DC-49C5FB81A2BF}"/>
              </a:ext>
            </a:extLst>
          </p:cNvPr>
          <p:cNvSpPr>
            <a:spLocks noGrp="1"/>
          </p:cNvSpPr>
          <p:nvPr>
            <p:ph type="title"/>
          </p:nvPr>
        </p:nvSpPr>
        <p:spPr>
          <a:xfrm>
            <a:off x="316907" y="1207911"/>
            <a:ext cx="3928932" cy="4438087"/>
          </a:xfrm>
        </p:spPr>
        <p:txBody>
          <a:bodyPr anchor="ctr">
            <a:normAutofit/>
          </a:bodyPr>
          <a:lstStyle/>
          <a:p>
            <a:pPr algn="r"/>
            <a:r>
              <a:rPr lang="en-US" b="1" dirty="0">
                <a:solidFill>
                  <a:schemeClr val="tx2"/>
                </a:solidFill>
              </a:rPr>
              <a:t>Common Misconceptions of Participants </a:t>
            </a:r>
          </a:p>
        </p:txBody>
      </p:sp>
      <p:sp>
        <p:nvSpPr>
          <p:cNvPr id="3" name="Content Placeholder 2">
            <a:extLst>
              <a:ext uri="{FF2B5EF4-FFF2-40B4-BE49-F238E27FC236}">
                <a16:creationId xmlns:a16="http://schemas.microsoft.com/office/drawing/2014/main" id="{F83061F6-BA72-4E07-84FB-F5FDAE56B6F2}"/>
              </a:ext>
            </a:extLst>
          </p:cNvPr>
          <p:cNvSpPr>
            <a:spLocks noGrp="1"/>
          </p:cNvSpPr>
          <p:nvPr>
            <p:ph idx="1"/>
          </p:nvPr>
        </p:nvSpPr>
        <p:spPr>
          <a:xfrm>
            <a:off x="4678424" y="1059025"/>
            <a:ext cx="5860476" cy="5327488"/>
          </a:xfrm>
        </p:spPr>
        <p:txBody>
          <a:bodyPr anchor="ctr">
            <a:normAutofit/>
          </a:bodyPr>
          <a:lstStyle/>
          <a:p>
            <a:pPr>
              <a:lnSpc>
                <a:spcPct val="90000"/>
              </a:lnSpc>
              <a:buFont typeface="Wingdings" panose="05000000000000000000" pitchFamily="2" charset="2"/>
              <a:buChar char="q"/>
            </a:pPr>
            <a:r>
              <a:rPr lang="en-US" sz="2000" dirty="0">
                <a:solidFill>
                  <a:schemeClr val="tx1"/>
                </a:solidFill>
              </a:rPr>
              <a:t>It’s okay to use someone else's prescription.</a:t>
            </a:r>
          </a:p>
          <a:p>
            <a:pPr>
              <a:lnSpc>
                <a:spcPct val="90000"/>
              </a:lnSpc>
              <a:buFont typeface="Wingdings" panose="05000000000000000000" pitchFamily="2" charset="2"/>
              <a:buChar char="q"/>
            </a:pPr>
            <a:r>
              <a:rPr lang="en-US" sz="2000" dirty="0">
                <a:solidFill>
                  <a:schemeClr val="tx1"/>
                </a:solidFill>
              </a:rPr>
              <a:t>Refusing to see a doctor for a RX opioid for fear of not receiving help for legitimate causes.</a:t>
            </a:r>
          </a:p>
          <a:p>
            <a:pPr>
              <a:lnSpc>
                <a:spcPct val="90000"/>
              </a:lnSpc>
              <a:buFont typeface="Wingdings" panose="05000000000000000000" pitchFamily="2" charset="2"/>
              <a:buChar char="q"/>
            </a:pPr>
            <a:r>
              <a:rPr lang="en-US" sz="2000" dirty="0">
                <a:solidFill>
                  <a:schemeClr val="tx1"/>
                </a:solidFill>
              </a:rPr>
              <a:t>Black people do not use heroin.</a:t>
            </a:r>
          </a:p>
          <a:p>
            <a:pPr>
              <a:lnSpc>
                <a:spcPct val="90000"/>
              </a:lnSpc>
              <a:buFont typeface="Wingdings" panose="05000000000000000000" pitchFamily="2" charset="2"/>
              <a:buChar char="q"/>
            </a:pPr>
            <a:r>
              <a:rPr lang="en-US" sz="2000" dirty="0">
                <a:solidFill>
                  <a:schemeClr val="tx1"/>
                </a:solidFill>
              </a:rPr>
              <a:t>Black people fear needles.</a:t>
            </a:r>
          </a:p>
          <a:p>
            <a:pPr>
              <a:lnSpc>
                <a:spcPct val="90000"/>
              </a:lnSpc>
              <a:buFont typeface="Wingdings" panose="05000000000000000000" pitchFamily="2" charset="2"/>
              <a:buChar char="q"/>
            </a:pPr>
            <a:r>
              <a:rPr lang="en-US" sz="2000" dirty="0">
                <a:solidFill>
                  <a:schemeClr val="tx1"/>
                </a:solidFill>
              </a:rPr>
              <a:t>Black people use crack, alcohol and marijuana only.</a:t>
            </a:r>
          </a:p>
          <a:p>
            <a:pPr>
              <a:lnSpc>
                <a:spcPct val="90000"/>
              </a:lnSpc>
              <a:buFont typeface="Wingdings" panose="05000000000000000000" pitchFamily="2" charset="2"/>
              <a:buChar char="q"/>
            </a:pPr>
            <a:r>
              <a:rPr lang="en-US" sz="2000" dirty="0">
                <a:solidFill>
                  <a:schemeClr val="tx1"/>
                </a:solidFill>
              </a:rPr>
              <a:t>Many self reported that fentanyl had been laced in their cocaine or marijuana but that they did not know it.</a:t>
            </a:r>
          </a:p>
          <a:p>
            <a:pPr>
              <a:lnSpc>
                <a:spcPct val="90000"/>
              </a:lnSpc>
              <a:buFont typeface="Wingdings" panose="05000000000000000000" pitchFamily="2" charset="2"/>
              <a:buChar char="q"/>
            </a:pPr>
            <a:r>
              <a:rPr lang="en-US" sz="2000" dirty="0">
                <a:solidFill>
                  <a:schemeClr val="tx1"/>
                </a:solidFill>
              </a:rPr>
              <a:t>Medication Assisted Treatment (MAT) is more addictive and harmful than the drugs they are using.</a:t>
            </a:r>
          </a:p>
          <a:p>
            <a:pPr>
              <a:lnSpc>
                <a:spcPct val="90000"/>
              </a:lnSpc>
            </a:pPr>
            <a:endParaRPr lang="en-US" dirty="0">
              <a:solidFill>
                <a:schemeClr val="tx1"/>
              </a:solidFill>
            </a:endParaRPr>
          </a:p>
        </p:txBody>
      </p:sp>
      <p:cxnSp>
        <p:nvCxnSpPr>
          <p:cNvPr id="16" name="Straight Connector 15">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6687" y="1930986"/>
            <a:ext cx="0" cy="3200400"/>
          </a:xfrm>
          <a:prstGeom prst="line">
            <a:avLst/>
          </a:prstGeom>
          <a:ln w="15875" cap="sq">
            <a:solidFill>
              <a:schemeClr val="accent1">
                <a:lumMod val="7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65193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DAA8D-DB39-4067-884E-EAD67E7972B3}"/>
              </a:ext>
            </a:extLst>
          </p:cNvPr>
          <p:cNvSpPr>
            <a:spLocks noGrp="1"/>
          </p:cNvSpPr>
          <p:nvPr>
            <p:ph type="title"/>
          </p:nvPr>
        </p:nvSpPr>
        <p:spPr>
          <a:xfrm>
            <a:off x="1812530" y="309720"/>
            <a:ext cx="10515600" cy="1325563"/>
          </a:xfrm>
        </p:spPr>
        <p:txBody>
          <a:bodyPr/>
          <a:lstStyle/>
          <a:p>
            <a:br>
              <a:rPr lang="en-US" sz="4400" b="1" dirty="0"/>
            </a:br>
            <a:r>
              <a:rPr lang="en-US" sz="4400" b="1" dirty="0"/>
              <a:t>What to Say: The Conversation </a:t>
            </a:r>
          </a:p>
        </p:txBody>
      </p:sp>
      <p:sp>
        <p:nvSpPr>
          <p:cNvPr id="3" name="Content Placeholder 2">
            <a:extLst>
              <a:ext uri="{FF2B5EF4-FFF2-40B4-BE49-F238E27FC236}">
                <a16:creationId xmlns:a16="http://schemas.microsoft.com/office/drawing/2014/main" id="{0F8442E4-F889-4AA6-8BF2-5B49D389374B}"/>
              </a:ext>
            </a:extLst>
          </p:cNvPr>
          <p:cNvSpPr>
            <a:spLocks noGrp="1"/>
          </p:cNvSpPr>
          <p:nvPr>
            <p:ph idx="1"/>
          </p:nvPr>
        </p:nvSpPr>
        <p:spPr>
          <a:xfrm>
            <a:off x="1072811" y="2233224"/>
            <a:ext cx="10322775" cy="3416300"/>
          </a:xfrm>
        </p:spPr>
        <p:txBody>
          <a:bodyPr>
            <a:normAutofit fontScale="25000" lnSpcReduction="20000"/>
          </a:bodyPr>
          <a:lstStyle/>
          <a:p>
            <a:pPr>
              <a:buFont typeface="Wingdings" panose="05000000000000000000" pitchFamily="2" charset="2"/>
              <a:buChar char="q"/>
            </a:pPr>
            <a:r>
              <a:rPr lang="en-US" sz="8000" dirty="0"/>
              <a:t>I understand that you may have started using opioids due to your pain.</a:t>
            </a:r>
          </a:p>
          <a:p>
            <a:pPr>
              <a:buFont typeface="Wingdings" panose="05000000000000000000" pitchFamily="2" charset="2"/>
              <a:buChar char="q"/>
            </a:pPr>
            <a:endParaRPr lang="en-US" sz="8000" dirty="0"/>
          </a:p>
          <a:p>
            <a:pPr>
              <a:buFont typeface="Wingdings" panose="05000000000000000000" pitchFamily="2" charset="2"/>
              <a:buChar char="q"/>
            </a:pPr>
            <a:r>
              <a:rPr lang="en-US" sz="8000" dirty="0"/>
              <a:t>I can see how it has been normal to use medication from a family member or friend.</a:t>
            </a:r>
          </a:p>
          <a:p>
            <a:pPr>
              <a:buFont typeface="Wingdings" panose="05000000000000000000" pitchFamily="2" charset="2"/>
              <a:buChar char="q"/>
            </a:pPr>
            <a:endParaRPr lang="en-US" sz="8000" dirty="0"/>
          </a:p>
          <a:p>
            <a:pPr>
              <a:buFont typeface="Wingdings" panose="05000000000000000000" pitchFamily="2" charset="2"/>
              <a:buChar char="q"/>
            </a:pPr>
            <a:r>
              <a:rPr lang="en-US" sz="8000" dirty="0"/>
              <a:t>I agree that going to the doctor sometimes can be challenging, when going for your pain issues.</a:t>
            </a:r>
          </a:p>
          <a:p>
            <a:pPr>
              <a:buFont typeface="Wingdings" panose="05000000000000000000" pitchFamily="2" charset="2"/>
              <a:buChar char="q"/>
            </a:pPr>
            <a:endParaRPr lang="en-US" sz="8000" dirty="0"/>
          </a:p>
          <a:p>
            <a:pPr>
              <a:buFont typeface="Wingdings" panose="05000000000000000000" pitchFamily="2" charset="2"/>
              <a:buChar char="q"/>
            </a:pPr>
            <a:r>
              <a:rPr lang="en-US" sz="8000" dirty="0"/>
              <a:t>What opioids have you used?</a:t>
            </a:r>
          </a:p>
          <a:p>
            <a:pPr>
              <a:buFont typeface="Wingdings" panose="05000000000000000000" pitchFamily="2" charset="2"/>
              <a:buChar char="q"/>
            </a:pPr>
            <a:endParaRPr lang="en-US" sz="8000" dirty="0"/>
          </a:p>
          <a:p>
            <a:pPr>
              <a:buFont typeface="Wingdings" panose="05000000000000000000" pitchFamily="2" charset="2"/>
              <a:buChar char="q"/>
            </a:pPr>
            <a:r>
              <a:rPr lang="en-US" sz="8000" dirty="0"/>
              <a:t>Do you know common names of many of the opioids?</a:t>
            </a:r>
          </a:p>
          <a:p>
            <a:pPr>
              <a:buFont typeface="Wingdings" panose="05000000000000000000" pitchFamily="2" charset="2"/>
              <a:buChar char="q"/>
            </a:pPr>
            <a:endParaRPr lang="en-US" sz="8000" dirty="0"/>
          </a:p>
          <a:p>
            <a:pPr>
              <a:buFont typeface="Wingdings" panose="05000000000000000000" pitchFamily="2" charset="2"/>
              <a:buChar char="q"/>
            </a:pPr>
            <a:r>
              <a:rPr lang="en-US" sz="8000" dirty="0"/>
              <a:t>Tell me about your history of using opioids</a:t>
            </a:r>
          </a:p>
          <a:p>
            <a:endParaRPr lang="en-US" sz="4000" dirty="0"/>
          </a:p>
          <a:p>
            <a:endParaRPr lang="en-US" dirty="0"/>
          </a:p>
        </p:txBody>
      </p:sp>
      <p:sp>
        <p:nvSpPr>
          <p:cNvPr id="5" name="TextBox 4">
            <a:extLst>
              <a:ext uri="{FF2B5EF4-FFF2-40B4-BE49-F238E27FC236}">
                <a16:creationId xmlns:a16="http://schemas.microsoft.com/office/drawing/2014/main" id="{7DC9B32A-EA4F-4DA4-86FA-754A2AC56589}"/>
              </a:ext>
            </a:extLst>
          </p:cNvPr>
          <p:cNvSpPr txBox="1"/>
          <p:nvPr/>
        </p:nvSpPr>
        <p:spPr>
          <a:xfrm>
            <a:off x="10141047" y="6607270"/>
            <a:ext cx="5911702" cy="246221"/>
          </a:xfrm>
          <a:prstGeom prst="rect">
            <a:avLst/>
          </a:prstGeom>
          <a:noFill/>
        </p:spPr>
        <p:txBody>
          <a:bodyPr wrap="square">
            <a:spAutoFit/>
          </a:bodyPr>
          <a:lstStyle/>
          <a:p>
            <a:pPr algn="l"/>
            <a:r>
              <a:rPr lang="en-US" sz="1000" b="1" i="0" dirty="0">
                <a:solidFill>
                  <a:srgbClr val="545759"/>
                </a:solidFill>
                <a:effectLst/>
                <a:latin typeface="Arimo"/>
              </a:rPr>
              <a:t>Brother, You're on My Mind Toolkit</a:t>
            </a:r>
          </a:p>
        </p:txBody>
      </p:sp>
    </p:spTree>
    <p:extLst>
      <p:ext uri="{BB962C8B-B14F-4D97-AF65-F5344CB8AC3E}">
        <p14:creationId xmlns:p14="http://schemas.microsoft.com/office/powerpoint/2010/main" val="39525613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23">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5">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28" name="Group 27">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29" name="Rectangle 28">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sp>
      </p:grpSp>
      <p:sp>
        <p:nvSpPr>
          <p:cNvPr id="2" name="Title 1">
            <a:extLst>
              <a:ext uri="{FF2B5EF4-FFF2-40B4-BE49-F238E27FC236}">
                <a16:creationId xmlns:a16="http://schemas.microsoft.com/office/drawing/2014/main" id="{67D74A58-F967-4AEB-9133-32B507E95D5E}"/>
              </a:ext>
            </a:extLst>
          </p:cNvPr>
          <p:cNvSpPr>
            <a:spLocks noGrp="1"/>
          </p:cNvSpPr>
          <p:nvPr>
            <p:ph type="title"/>
          </p:nvPr>
        </p:nvSpPr>
        <p:spPr>
          <a:xfrm>
            <a:off x="478632" y="1207911"/>
            <a:ext cx="4122057" cy="4438087"/>
          </a:xfrm>
        </p:spPr>
        <p:txBody>
          <a:bodyPr anchor="ctr">
            <a:normAutofit/>
          </a:bodyPr>
          <a:lstStyle/>
          <a:p>
            <a:pPr algn="ctr"/>
            <a:r>
              <a:rPr lang="en-US" sz="4000" b="1" dirty="0">
                <a:solidFill>
                  <a:schemeClr val="tx2"/>
                </a:solidFill>
              </a:rPr>
              <a:t>What to Say: The Conversation</a:t>
            </a:r>
            <a:endParaRPr lang="en-US" sz="4000" dirty="0">
              <a:solidFill>
                <a:schemeClr val="tx2"/>
              </a:solidFill>
            </a:endParaRPr>
          </a:p>
        </p:txBody>
      </p:sp>
      <p:sp>
        <p:nvSpPr>
          <p:cNvPr id="3" name="Content Placeholder 2">
            <a:extLst>
              <a:ext uri="{FF2B5EF4-FFF2-40B4-BE49-F238E27FC236}">
                <a16:creationId xmlns:a16="http://schemas.microsoft.com/office/drawing/2014/main" id="{B326C247-F1BC-418F-9DEF-0F3A78DFFDCB}"/>
              </a:ext>
            </a:extLst>
          </p:cNvPr>
          <p:cNvSpPr>
            <a:spLocks noGrp="1"/>
          </p:cNvSpPr>
          <p:nvPr>
            <p:ph idx="1"/>
          </p:nvPr>
        </p:nvSpPr>
        <p:spPr>
          <a:xfrm>
            <a:off x="4356687" y="560269"/>
            <a:ext cx="6660848" cy="5733370"/>
          </a:xfrm>
        </p:spPr>
        <p:txBody>
          <a:bodyPr anchor="ctr">
            <a:noAutofit/>
          </a:bodyPr>
          <a:lstStyle/>
          <a:p>
            <a:pPr>
              <a:lnSpc>
                <a:spcPct val="90000"/>
              </a:lnSpc>
              <a:buFont typeface="Wingdings" panose="05000000000000000000" pitchFamily="2" charset="2"/>
              <a:buChar char="q"/>
            </a:pPr>
            <a:r>
              <a:rPr lang="en-US" sz="1950" dirty="0">
                <a:solidFill>
                  <a:schemeClr val="tx1"/>
                </a:solidFill>
              </a:rPr>
              <a:t>I am not here to tell you, that you have a problem with opioids.</a:t>
            </a:r>
          </a:p>
          <a:p>
            <a:pPr>
              <a:lnSpc>
                <a:spcPct val="90000"/>
              </a:lnSpc>
              <a:buFont typeface="Wingdings" panose="05000000000000000000" pitchFamily="2" charset="2"/>
              <a:buChar char="q"/>
            </a:pPr>
            <a:endParaRPr lang="en-US" sz="1950" dirty="0">
              <a:solidFill>
                <a:schemeClr val="tx1"/>
              </a:solidFill>
            </a:endParaRPr>
          </a:p>
          <a:p>
            <a:pPr>
              <a:lnSpc>
                <a:spcPct val="90000"/>
              </a:lnSpc>
              <a:buFont typeface="Wingdings" panose="05000000000000000000" pitchFamily="2" charset="2"/>
              <a:buChar char="q"/>
            </a:pPr>
            <a:r>
              <a:rPr lang="en-US" sz="1950" dirty="0">
                <a:solidFill>
                  <a:schemeClr val="tx1"/>
                </a:solidFill>
              </a:rPr>
              <a:t>I do want to provide you with some education about opioids and minorities.</a:t>
            </a:r>
          </a:p>
          <a:p>
            <a:pPr>
              <a:lnSpc>
                <a:spcPct val="90000"/>
              </a:lnSpc>
              <a:buFont typeface="Wingdings" panose="05000000000000000000" pitchFamily="2" charset="2"/>
              <a:buChar char="q"/>
            </a:pPr>
            <a:endParaRPr lang="en-US" sz="1950" dirty="0">
              <a:solidFill>
                <a:schemeClr val="tx1"/>
              </a:solidFill>
            </a:endParaRPr>
          </a:p>
          <a:p>
            <a:pPr>
              <a:lnSpc>
                <a:spcPct val="90000"/>
              </a:lnSpc>
              <a:buFont typeface="Wingdings" panose="05000000000000000000" pitchFamily="2" charset="2"/>
              <a:buChar char="q"/>
            </a:pPr>
            <a:r>
              <a:rPr lang="en-US" sz="1950" dirty="0">
                <a:solidFill>
                  <a:schemeClr val="tx1"/>
                </a:solidFill>
              </a:rPr>
              <a:t>I would also like to complete a brief screening about your opioids use which is confidential.</a:t>
            </a:r>
          </a:p>
          <a:p>
            <a:pPr>
              <a:lnSpc>
                <a:spcPct val="90000"/>
              </a:lnSpc>
              <a:buFont typeface="Wingdings" panose="05000000000000000000" pitchFamily="2" charset="2"/>
              <a:buChar char="q"/>
            </a:pPr>
            <a:endParaRPr lang="en-US" sz="1950" dirty="0">
              <a:solidFill>
                <a:schemeClr val="tx1"/>
              </a:solidFill>
            </a:endParaRPr>
          </a:p>
          <a:p>
            <a:pPr>
              <a:lnSpc>
                <a:spcPct val="90000"/>
              </a:lnSpc>
              <a:buFont typeface="Wingdings" panose="05000000000000000000" pitchFamily="2" charset="2"/>
              <a:buChar char="q"/>
            </a:pPr>
            <a:r>
              <a:rPr lang="en-US" sz="1950" dirty="0">
                <a:solidFill>
                  <a:schemeClr val="tx1"/>
                </a:solidFill>
              </a:rPr>
              <a:t>Tell me how your family views opioids and other drugs?</a:t>
            </a:r>
          </a:p>
          <a:p>
            <a:pPr>
              <a:lnSpc>
                <a:spcPct val="90000"/>
              </a:lnSpc>
              <a:buFont typeface="Wingdings" panose="05000000000000000000" pitchFamily="2" charset="2"/>
              <a:buChar char="q"/>
            </a:pPr>
            <a:endParaRPr lang="en-US" sz="1950" dirty="0">
              <a:solidFill>
                <a:schemeClr val="tx1"/>
              </a:solidFill>
            </a:endParaRPr>
          </a:p>
          <a:p>
            <a:pPr>
              <a:lnSpc>
                <a:spcPct val="90000"/>
              </a:lnSpc>
              <a:buFont typeface="Wingdings" panose="05000000000000000000" pitchFamily="2" charset="2"/>
              <a:buChar char="q"/>
            </a:pPr>
            <a:r>
              <a:rPr lang="en-US" sz="1950" dirty="0">
                <a:solidFill>
                  <a:schemeClr val="tx1"/>
                </a:solidFill>
              </a:rPr>
              <a:t>What was it like in your family surrounding opioids and other drugs?</a:t>
            </a:r>
          </a:p>
          <a:p>
            <a:pPr>
              <a:lnSpc>
                <a:spcPct val="90000"/>
              </a:lnSpc>
              <a:buFont typeface="Wingdings" panose="05000000000000000000" pitchFamily="2" charset="2"/>
              <a:buChar char="q"/>
            </a:pPr>
            <a:endParaRPr lang="en-US" sz="1950" dirty="0">
              <a:solidFill>
                <a:schemeClr val="tx1"/>
              </a:solidFill>
            </a:endParaRPr>
          </a:p>
          <a:p>
            <a:pPr>
              <a:lnSpc>
                <a:spcPct val="90000"/>
              </a:lnSpc>
              <a:buFont typeface="Wingdings" panose="05000000000000000000" pitchFamily="2" charset="2"/>
              <a:buChar char="q"/>
            </a:pPr>
            <a:r>
              <a:rPr lang="en-US" sz="1950" dirty="0">
                <a:solidFill>
                  <a:schemeClr val="tx1"/>
                </a:solidFill>
              </a:rPr>
              <a:t>What do you know about Medication Assisted Treatment?</a:t>
            </a:r>
          </a:p>
        </p:txBody>
      </p:sp>
      <p:cxnSp>
        <p:nvCxnSpPr>
          <p:cNvPr id="32" name="Straight Connector 31">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6687" y="1930986"/>
            <a:ext cx="0" cy="3200400"/>
          </a:xfrm>
          <a:prstGeom prst="line">
            <a:avLst/>
          </a:prstGeom>
          <a:ln w="15875" cap="sq">
            <a:solidFill>
              <a:schemeClr val="accent1">
                <a:lumMod val="7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5710239"/>
      </p:ext>
    </p:extLst>
  </p:cSld>
  <p:clrMapOvr>
    <a:overrideClrMapping bg1="lt1" tx1="dk1" bg2="lt2" tx2="dk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DAA8D-DB39-4067-884E-EAD67E7972B3}"/>
              </a:ext>
            </a:extLst>
          </p:cNvPr>
          <p:cNvSpPr>
            <a:spLocks noGrp="1"/>
          </p:cNvSpPr>
          <p:nvPr>
            <p:ph type="title"/>
          </p:nvPr>
        </p:nvSpPr>
        <p:spPr>
          <a:xfrm>
            <a:off x="1418871" y="687065"/>
            <a:ext cx="8852337" cy="905008"/>
          </a:xfrm>
        </p:spPr>
        <p:txBody>
          <a:bodyPr/>
          <a:lstStyle/>
          <a:p>
            <a:r>
              <a:rPr lang="en-US" sz="4000" b="1" dirty="0">
                <a:effectLst>
                  <a:outerShdw blurRad="38100" dist="38100" dir="2700000" algn="tl">
                    <a:srgbClr val="000000">
                      <a:alpha val="43137"/>
                    </a:srgbClr>
                  </a:outerShdw>
                </a:effectLst>
              </a:rPr>
              <a:t>What Not to Say: The Conversation</a:t>
            </a:r>
          </a:p>
        </p:txBody>
      </p:sp>
      <p:graphicFrame>
        <p:nvGraphicFramePr>
          <p:cNvPr id="7" name="Content Placeholder 2">
            <a:extLst>
              <a:ext uri="{FF2B5EF4-FFF2-40B4-BE49-F238E27FC236}">
                <a16:creationId xmlns:a16="http://schemas.microsoft.com/office/drawing/2014/main" id="{AD38700D-A1DF-4828-97AA-BB4F9C63188D}"/>
              </a:ext>
            </a:extLst>
          </p:cNvPr>
          <p:cNvGraphicFramePr>
            <a:graphicFrameLocks noGrp="1"/>
          </p:cNvGraphicFramePr>
          <p:nvPr>
            <p:ph idx="1"/>
            <p:extLst>
              <p:ext uri="{D42A27DB-BD31-4B8C-83A1-F6EECF244321}">
                <p14:modId xmlns:p14="http://schemas.microsoft.com/office/powerpoint/2010/main" val="2120373923"/>
              </p:ext>
            </p:extLst>
          </p:nvPr>
        </p:nvGraphicFramePr>
        <p:xfrm>
          <a:off x="391886" y="2235201"/>
          <a:ext cx="11408228" cy="40766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0EB65954-5CD1-47D8-90EA-524C8ED56EA5}"/>
              </a:ext>
            </a:extLst>
          </p:cNvPr>
          <p:cNvSpPr txBox="1"/>
          <p:nvPr/>
        </p:nvSpPr>
        <p:spPr>
          <a:xfrm>
            <a:off x="9755610" y="6581001"/>
            <a:ext cx="6093618" cy="276999"/>
          </a:xfrm>
          <a:prstGeom prst="rect">
            <a:avLst/>
          </a:prstGeom>
          <a:noFill/>
        </p:spPr>
        <p:txBody>
          <a:bodyPr wrap="square">
            <a:spAutoFit/>
          </a:bodyPr>
          <a:lstStyle/>
          <a:p>
            <a:pPr algn="l"/>
            <a:r>
              <a:rPr lang="en-US" sz="1200" b="1" i="0" dirty="0">
                <a:solidFill>
                  <a:srgbClr val="545759"/>
                </a:solidFill>
                <a:effectLst/>
                <a:latin typeface="Arimo"/>
              </a:rPr>
              <a:t>Brother, You're on My Mind Toolkit</a:t>
            </a:r>
          </a:p>
        </p:txBody>
      </p:sp>
    </p:spTree>
    <p:extLst>
      <p:ext uri="{BB962C8B-B14F-4D97-AF65-F5344CB8AC3E}">
        <p14:creationId xmlns:p14="http://schemas.microsoft.com/office/powerpoint/2010/main" val="13954165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0" y="1"/>
            <a:ext cx="9144000" cy="5615873"/>
          </a:xfrm>
          <a:prstGeom prst="rect">
            <a:avLst/>
          </a:prstGeom>
          <a:solidFill>
            <a:srgbClr val="FFC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8671" y="5526861"/>
            <a:ext cx="2727018" cy="1363509"/>
          </a:xfrm>
          <a:prstGeom prst="rect">
            <a:avLst/>
          </a:prstGeom>
        </p:spPr>
      </p:pic>
      <p:sp>
        <p:nvSpPr>
          <p:cNvPr id="5" name="TextBox 4"/>
          <p:cNvSpPr txBox="1"/>
          <p:nvPr/>
        </p:nvSpPr>
        <p:spPr>
          <a:xfrm>
            <a:off x="2152651" y="6070114"/>
            <a:ext cx="3414839" cy="338554"/>
          </a:xfrm>
          <a:prstGeom prst="rect">
            <a:avLst/>
          </a:prstGeom>
          <a:noFill/>
        </p:spPr>
        <p:txBody>
          <a:bodyPr wrap="square" rtlCol="0">
            <a:spAutoFit/>
          </a:bodyPr>
          <a:lstStyle/>
          <a:p>
            <a:r>
              <a:rPr lang="en-US" sz="1600" b="1" dirty="0">
                <a:solidFill>
                  <a:schemeClr val="bg1"/>
                </a:solidFill>
                <a:latin typeface="Arial" charset="0"/>
                <a:ea typeface="Arial" charset="0"/>
                <a:cs typeface="Arial" charset="0"/>
              </a:rPr>
              <a:t>#KnowThe</a:t>
            </a:r>
            <a:r>
              <a:rPr lang="en-US" sz="1600" b="1" dirty="0">
                <a:solidFill>
                  <a:srgbClr val="FFC726"/>
                </a:solidFill>
                <a:latin typeface="Arial" charset="0"/>
                <a:ea typeface="Arial" charset="0"/>
                <a:cs typeface="Arial" charset="0"/>
              </a:rPr>
              <a:t>O</a:t>
            </a:r>
            <a:r>
              <a:rPr lang="en-US" sz="1600" b="1" dirty="0">
                <a:solidFill>
                  <a:schemeClr val="bg1"/>
                </a:solidFill>
                <a:latin typeface="Arial" charset="0"/>
                <a:ea typeface="Arial" charset="0"/>
                <a:cs typeface="Arial" charset="0"/>
              </a:rPr>
              <a:t>Facts</a:t>
            </a:r>
          </a:p>
        </p:txBody>
      </p:sp>
      <p:sp>
        <p:nvSpPr>
          <p:cNvPr id="11" name="Content Placeholder 2"/>
          <p:cNvSpPr txBox="1">
            <a:spLocks/>
          </p:cNvSpPr>
          <p:nvPr/>
        </p:nvSpPr>
        <p:spPr>
          <a:xfrm>
            <a:off x="1838325" y="1737224"/>
            <a:ext cx="8515351" cy="152075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buNone/>
            </a:pPr>
            <a:r>
              <a:rPr lang="en-US" sz="6000" b="1" dirty="0">
                <a:solidFill>
                  <a:srgbClr val="00416A"/>
                </a:solidFill>
                <a:latin typeface="Arial" charset="0"/>
                <a:ea typeface="Arial" charset="0"/>
                <a:cs typeface="Arial" charset="0"/>
              </a:rPr>
              <a:t>What can you do to reduce the stigma? </a:t>
            </a:r>
          </a:p>
        </p:txBody>
      </p:sp>
    </p:spTree>
    <p:extLst>
      <p:ext uri="{BB962C8B-B14F-4D97-AF65-F5344CB8AC3E}">
        <p14:creationId xmlns:p14="http://schemas.microsoft.com/office/powerpoint/2010/main" val="34217326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0" y="1"/>
            <a:ext cx="9144000" cy="5615873"/>
          </a:xfrm>
          <a:prstGeom prst="rect">
            <a:avLst/>
          </a:prstGeom>
          <a:solidFill>
            <a:srgbClr val="FFC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133616" y="252071"/>
            <a:ext cx="5143485" cy="871675"/>
          </a:xfrm>
        </p:spPr>
        <p:txBody>
          <a:bodyPr/>
          <a:lstStyle/>
          <a:p>
            <a:r>
              <a:rPr lang="en-US" b="1" dirty="0">
                <a:solidFill>
                  <a:srgbClr val="00416A"/>
                </a:solidFill>
                <a:latin typeface="Arial" charset="0"/>
                <a:ea typeface="Arial" charset="0"/>
                <a:cs typeface="Arial" charset="0"/>
              </a:rPr>
              <a:t>Language matters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8671" y="5526861"/>
            <a:ext cx="2727018" cy="1363509"/>
          </a:xfrm>
          <a:prstGeom prst="rect">
            <a:avLst/>
          </a:prstGeom>
        </p:spPr>
      </p:pic>
      <p:sp>
        <p:nvSpPr>
          <p:cNvPr id="5" name="TextBox 4"/>
          <p:cNvSpPr txBox="1"/>
          <p:nvPr/>
        </p:nvSpPr>
        <p:spPr>
          <a:xfrm>
            <a:off x="2152651" y="6070114"/>
            <a:ext cx="3414839" cy="338554"/>
          </a:xfrm>
          <a:prstGeom prst="rect">
            <a:avLst/>
          </a:prstGeom>
          <a:noFill/>
        </p:spPr>
        <p:txBody>
          <a:bodyPr wrap="square" rtlCol="0">
            <a:spAutoFit/>
          </a:bodyPr>
          <a:lstStyle/>
          <a:p>
            <a:r>
              <a:rPr lang="en-US" sz="1600" b="1" dirty="0">
                <a:solidFill>
                  <a:schemeClr val="bg1"/>
                </a:solidFill>
                <a:latin typeface="Arial" charset="0"/>
                <a:ea typeface="Arial" charset="0"/>
                <a:cs typeface="Arial" charset="0"/>
              </a:rPr>
              <a:t>#KnowThe</a:t>
            </a:r>
            <a:r>
              <a:rPr lang="en-US" sz="1600" b="1" dirty="0">
                <a:solidFill>
                  <a:srgbClr val="FFC726"/>
                </a:solidFill>
                <a:latin typeface="Arial" charset="0"/>
                <a:ea typeface="Arial" charset="0"/>
                <a:cs typeface="Arial" charset="0"/>
              </a:rPr>
              <a:t>O</a:t>
            </a:r>
            <a:r>
              <a:rPr lang="en-US" sz="1600" b="1" dirty="0">
                <a:solidFill>
                  <a:schemeClr val="bg1"/>
                </a:solidFill>
                <a:latin typeface="Arial" charset="0"/>
                <a:ea typeface="Arial" charset="0"/>
                <a:cs typeface="Arial" charset="0"/>
              </a:rPr>
              <a:t>Facts</a:t>
            </a:r>
          </a:p>
        </p:txBody>
      </p:sp>
      <p:sp>
        <p:nvSpPr>
          <p:cNvPr id="10" name="Content Placeholder 2"/>
          <p:cNvSpPr>
            <a:spLocks noGrp="1"/>
          </p:cNvSpPr>
          <p:nvPr>
            <p:ph idx="1"/>
          </p:nvPr>
        </p:nvSpPr>
        <p:spPr>
          <a:xfrm>
            <a:off x="2152650" y="1123594"/>
            <a:ext cx="8235951" cy="756007"/>
          </a:xfrm>
        </p:spPr>
        <p:txBody>
          <a:bodyPr/>
          <a:lstStyle/>
          <a:p>
            <a:pPr marL="0" indent="0">
              <a:lnSpc>
                <a:spcPct val="120000"/>
              </a:lnSpc>
              <a:buNone/>
            </a:pPr>
            <a:r>
              <a:rPr lang="en-US" sz="3200" b="1" dirty="0">
                <a:solidFill>
                  <a:srgbClr val="00416A"/>
                </a:solidFill>
                <a:latin typeface="Arial" charset="0"/>
                <a:ea typeface="Arial" charset="0"/>
                <a:cs typeface="Arial" charset="0"/>
              </a:rPr>
              <a:t>SAY THIS			                 	NOT THIS </a:t>
            </a:r>
          </a:p>
        </p:txBody>
      </p:sp>
      <p:sp>
        <p:nvSpPr>
          <p:cNvPr id="7" name="Content Placeholder 2"/>
          <p:cNvSpPr txBox="1">
            <a:spLocks/>
          </p:cNvSpPr>
          <p:nvPr/>
        </p:nvSpPr>
        <p:spPr>
          <a:xfrm>
            <a:off x="7081336" y="1364329"/>
            <a:ext cx="3307264" cy="355741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endParaRPr lang="en-US" sz="3200" b="1" dirty="0">
              <a:solidFill>
                <a:srgbClr val="00416A"/>
              </a:solidFill>
              <a:latin typeface="Arial" charset="0"/>
              <a:ea typeface="Arial" charset="0"/>
              <a:cs typeface="Arial" charset="0"/>
            </a:endParaRPr>
          </a:p>
        </p:txBody>
      </p:sp>
      <p:cxnSp>
        <p:nvCxnSpPr>
          <p:cNvPr id="8" name="Straight Arrow Connector 7"/>
          <p:cNvCxnSpPr/>
          <p:nvPr/>
        </p:nvCxnSpPr>
        <p:spPr>
          <a:xfrm>
            <a:off x="4292600" y="1549400"/>
            <a:ext cx="3263900" cy="0"/>
          </a:xfrm>
          <a:prstGeom prst="straightConnector1">
            <a:avLst/>
          </a:prstGeom>
          <a:ln w="76200" cmpd="sng">
            <a:solidFill>
              <a:srgbClr val="00416A"/>
            </a:solidFill>
            <a:headEnd type="none"/>
            <a:tailEnd type="triangle"/>
          </a:ln>
        </p:spPr>
        <p:style>
          <a:lnRef idx="2">
            <a:schemeClr val="accent1"/>
          </a:lnRef>
          <a:fillRef idx="0">
            <a:schemeClr val="accent1"/>
          </a:fillRef>
          <a:effectRef idx="1">
            <a:schemeClr val="accent1"/>
          </a:effectRef>
          <a:fontRef idx="minor">
            <a:schemeClr val="tx1"/>
          </a:fontRef>
        </p:style>
      </p:cxnSp>
      <p:graphicFrame>
        <p:nvGraphicFramePr>
          <p:cNvPr id="11" name="Table 10"/>
          <p:cNvGraphicFramePr>
            <a:graphicFrameLocks noGrp="1"/>
          </p:cNvGraphicFramePr>
          <p:nvPr/>
        </p:nvGraphicFramePr>
        <p:xfrm>
          <a:off x="2039500" y="2023605"/>
          <a:ext cx="8272900" cy="3202940"/>
        </p:xfrm>
        <a:graphic>
          <a:graphicData uri="http://schemas.openxmlformats.org/drawingml/2006/table">
            <a:tbl>
              <a:tblPr firstRow="1" bandRow="1">
                <a:tableStyleId>{5C22544A-7EE6-4342-B048-85BDC9FD1C3A}</a:tableStyleId>
              </a:tblPr>
              <a:tblGrid>
                <a:gridCol w="5054600">
                  <a:extLst>
                    <a:ext uri="{9D8B030D-6E8A-4147-A177-3AD203B41FA5}">
                      <a16:colId xmlns:a16="http://schemas.microsoft.com/office/drawing/2014/main" val="20000"/>
                    </a:ext>
                  </a:extLst>
                </a:gridCol>
                <a:gridCol w="3218300">
                  <a:extLst>
                    <a:ext uri="{9D8B030D-6E8A-4147-A177-3AD203B41FA5}">
                      <a16:colId xmlns:a16="http://schemas.microsoft.com/office/drawing/2014/main" val="20001"/>
                    </a:ext>
                  </a:extLst>
                </a:gridCol>
              </a:tblGrid>
              <a:tr h="7480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a:solidFill>
                            <a:srgbClr val="00416A"/>
                          </a:solidFill>
                          <a:latin typeface="Arial" charset="0"/>
                          <a:ea typeface="Arial" charset="0"/>
                          <a:cs typeface="Arial" charset="0"/>
                        </a:rPr>
                        <a:t>Person with </a:t>
                      </a:r>
                      <a:br>
                        <a:rPr lang="en-US" sz="2400" b="0" dirty="0">
                          <a:solidFill>
                            <a:srgbClr val="00416A"/>
                          </a:solidFill>
                          <a:latin typeface="Arial" charset="0"/>
                          <a:ea typeface="Arial" charset="0"/>
                          <a:cs typeface="Arial" charset="0"/>
                        </a:rPr>
                      </a:br>
                      <a:r>
                        <a:rPr lang="en-US" sz="2400" b="0" dirty="0">
                          <a:solidFill>
                            <a:srgbClr val="00416A"/>
                          </a:solidFill>
                          <a:latin typeface="Arial" charset="0"/>
                          <a:ea typeface="Arial" charset="0"/>
                          <a:cs typeface="Arial" charset="0"/>
                        </a:rPr>
                        <a:t>Opioid Use Disorder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a:solidFill>
                            <a:srgbClr val="00416A"/>
                          </a:solidFill>
                          <a:latin typeface="Arial" charset="0"/>
                          <a:ea typeface="Arial" charset="0"/>
                          <a:cs typeface="Arial" charset="0"/>
                        </a:rPr>
                        <a:t>Addict, user,</a:t>
                      </a:r>
                      <a:r>
                        <a:rPr lang="en-US" sz="2400" b="0" baseline="0" dirty="0">
                          <a:solidFill>
                            <a:srgbClr val="00416A"/>
                          </a:solidFill>
                          <a:latin typeface="Arial" charset="0"/>
                          <a:ea typeface="Arial" charset="0"/>
                          <a:cs typeface="Arial" charset="0"/>
                        </a:rPr>
                        <a:t> d</a:t>
                      </a:r>
                      <a:r>
                        <a:rPr lang="en-US" sz="2400" b="0" dirty="0">
                          <a:solidFill>
                            <a:srgbClr val="00416A"/>
                          </a:solidFill>
                          <a:latin typeface="Arial" charset="0"/>
                          <a:ea typeface="Arial" charset="0"/>
                          <a:cs typeface="Arial" charset="0"/>
                        </a:rPr>
                        <a:t>ruggie, junkie, abuser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0"/>
                  </a:ext>
                </a:extLst>
              </a:tr>
              <a:tr h="452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16A"/>
                          </a:solidFill>
                          <a:latin typeface="Arial" charset="0"/>
                          <a:ea typeface="Arial" charset="0"/>
                          <a:cs typeface="Arial" charset="0"/>
                        </a:rPr>
                        <a:t>Disease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16A"/>
                          </a:solidFill>
                          <a:latin typeface="Arial" charset="0"/>
                          <a:ea typeface="Arial" charset="0"/>
                          <a:cs typeface="Arial" charset="0"/>
                        </a:rPr>
                        <a:t>Drug habit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r h="4622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16A"/>
                          </a:solidFill>
                          <a:latin typeface="Arial" charset="0"/>
                          <a:ea typeface="Arial" charset="0"/>
                          <a:cs typeface="Arial" charset="0"/>
                        </a:rPr>
                        <a:t>Person living in recovery</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16A"/>
                          </a:solidFill>
                          <a:latin typeface="Arial" charset="0"/>
                          <a:ea typeface="Arial" charset="0"/>
                          <a:cs typeface="Arial" charset="0"/>
                        </a:rPr>
                        <a:t>Ex-addict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2"/>
                  </a:ext>
                </a:extLst>
              </a:tr>
              <a:tr h="7480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16A"/>
                          </a:solidFill>
                          <a:latin typeface="Arial" charset="0"/>
                          <a:ea typeface="Arial" charset="0"/>
                          <a:cs typeface="Arial" charset="0"/>
                        </a:rPr>
                        <a:t>Person arrested for</a:t>
                      </a:r>
                      <a:r>
                        <a:rPr lang="en-US" sz="2400" baseline="0" dirty="0">
                          <a:solidFill>
                            <a:srgbClr val="00416A"/>
                          </a:solidFill>
                          <a:latin typeface="Arial" charset="0"/>
                          <a:ea typeface="Arial" charset="0"/>
                          <a:cs typeface="Arial" charset="0"/>
                        </a:rPr>
                        <a:t> a</a:t>
                      </a:r>
                      <a:r>
                        <a:rPr lang="en-US" sz="2400" dirty="0">
                          <a:solidFill>
                            <a:srgbClr val="00416A"/>
                          </a:solidFill>
                          <a:latin typeface="Arial" charset="0"/>
                          <a:ea typeface="Arial" charset="0"/>
                          <a:cs typeface="Arial"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16A"/>
                          </a:solidFill>
                          <a:latin typeface="Arial" charset="0"/>
                          <a:ea typeface="Arial" charset="0"/>
                          <a:cs typeface="Arial" charset="0"/>
                        </a:rPr>
                        <a:t>drug violation</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00416A"/>
                          </a:solidFill>
                          <a:latin typeface="Arial" charset="0"/>
                          <a:ea typeface="Arial" charset="0"/>
                          <a:cs typeface="Arial" charset="0"/>
                        </a:rPr>
                        <a:t>Drug offender</a:t>
                      </a:r>
                    </a:p>
                    <a:p>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3"/>
                  </a:ext>
                </a:extLst>
              </a:tr>
              <a:tr h="637540">
                <a:tc>
                  <a:txBody>
                    <a:bodyPr/>
                    <a:lstStyle/>
                    <a:p>
                      <a:pPr marL="0" indent="0">
                        <a:buNone/>
                      </a:pPr>
                      <a:r>
                        <a:rPr lang="en-US" sz="2400" b="0" dirty="0">
                          <a:solidFill>
                            <a:srgbClr val="00416A"/>
                          </a:solidFill>
                          <a:latin typeface="Arial" charset="0"/>
                          <a:ea typeface="Arial" charset="0"/>
                          <a:cs typeface="Arial" charset="0"/>
                        </a:rPr>
                        <a:t>Substance dependent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indent="0">
                        <a:buFont typeface="Arial" panose="020B0604020202020204" pitchFamily="34" charset="0"/>
                        <a:buNone/>
                      </a:pPr>
                      <a:r>
                        <a:rPr lang="en-US" sz="2400" b="0" dirty="0">
                          <a:solidFill>
                            <a:srgbClr val="00416A"/>
                          </a:solidFill>
                          <a:latin typeface="Arial" charset="0"/>
                          <a:ea typeface="Arial" charset="0"/>
                          <a:cs typeface="Arial" charset="0"/>
                        </a:rPr>
                        <a:t>Hooked</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18239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0" y="1"/>
            <a:ext cx="9144000" cy="5615873"/>
          </a:xfrm>
          <a:prstGeom prst="rect">
            <a:avLst/>
          </a:prstGeom>
          <a:solidFill>
            <a:srgbClr val="FFC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133616" y="252071"/>
            <a:ext cx="8120485" cy="871675"/>
          </a:xfrm>
        </p:spPr>
        <p:txBody>
          <a:bodyPr/>
          <a:lstStyle/>
          <a:p>
            <a:r>
              <a:rPr lang="en-US" b="1" dirty="0">
                <a:solidFill>
                  <a:srgbClr val="00416A"/>
                </a:solidFill>
                <a:latin typeface="Arial" charset="0"/>
                <a:ea typeface="Arial" charset="0"/>
                <a:cs typeface="Arial" charset="0"/>
              </a:rPr>
              <a:t>Language matters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8671" y="5526861"/>
            <a:ext cx="2727018" cy="1363509"/>
          </a:xfrm>
          <a:prstGeom prst="rect">
            <a:avLst/>
          </a:prstGeom>
        </p:spPr>
      </p:pic>
      <p:sp>
        <p:nvSpPr>
          <p:cNvPr id="5" name="TextBox 4"/>
          <p:cNvSpPr txBox="1"/>
          <p:nvPr/>
        </p:nvSpPr>
        <p:spPr>
          <a:xfrm>
            <a:off x="2152651" y="6070114"/>
            <a:ext cx="3414839" cy="338554"/>
          </a:xfrm>
          <a:prstGeom prst="rect">
            <a:avLst/>
          </a:prstGeom>
          <a:noFill/>
        </p:spPr>
        <p:txBody>
          <a:bodyPr wrap="square" rtlCol="0">
            <a:spAutoFit/>
          </a:bodyPr>
          <a:lstStyle/>
          <a:p>
            <a:r>
              <a:rPr lang="en-US" sz="1600" b="1" dirty="0">
                <a:solidFill>
                  <a:schemeClr val="bg1"/>
                </a:solidFill>
                <a:latin typeface="Arial" charset="0"/>
                <a:ea typeface="Arial" charset="0"/>
                <a:cs typeface="Arial" charset="0"/>
              </a:rPr>
              <a:t>#KnowThe</a:t>
            </a:r>
            <a:r>
              <a:rPr lang="en-US" sz="1600" b="1" dirty="0">
                <a:solidFill>
                  <a:srgbClr val="FFC726"/>
                </a:solidFill>
                <a:latin typeface="Arial" charset="0"/>
                <a:ea typeface="Arial" charset="0"/>
                <a:cs typeface="Arial" charset="0"/>
              </a:rPr>
              <a:t>O</a:t>
            </a:r>
            <a:r>
              <a:rPr lang="en-US" sz="1600" b="1" dirty="0">
                <a:solidFill>
                  <a:schemeClr val="bg1"/>
                </a:solidFill>
                <a:latin typeface="Arial" charset="0"/>
                <a:ea typeface="Arial" charset="0"/>
                <a:cs typeface="Arial" charset="0"/>
              </a:rPr>
              <a:t>Facts</a:t>
            </a:r>
          </a:p>
        </p:txBody>
      </p:sp>
      <p:sp>
        <p:nvSpPr>
          <p:cNvPr id="10" name="Content Placeholder 2"/>
          <p:cNvSpPr>
            <a:spLocks noGrp="1"/>
          </p:cNvSpPr>
          <p:nvPr>
            <p:ph idx="1"/>
          </p:nvPr>
        </p:nvSpPr>
        <p:spPr>
          <a:xfrm>
            <a:off x="2152650" y="1123594"/>
            <a:ext cx="8235951" cy="756007"/>
          </a:xfrm>
        </p:spPr>
        <p:txBody>
          <a:bodyPr/>
          <a:lstStyle/>
          <a:p>
            <a:pPr marL="0" indent="0">
              <a:lnSpc>
                <a:spcPct val="120000"/>
              </a:lnSpc>
              <a:buNone/>
            </a:pPr>
            <a:r>
              <a:rPr lang="en-US" sz="3200" b="1" dirty="0">
                <a:solidFill>
                  <a:srgbClr val="00416A"/>
                </a:solidFill>
                <a:latin typeface="Arial" charset="0"/>
                <a:ea typeface="Arial" charset="0"/>
                <a:cs typeface="Arial" charset="0"/>
              </a:rPr>
              <a:t>SAY THIS				NOT THIS </a:t>
            </a:r>
          </a:p>
        </p:txBody>
      </p:sp>
      <p:sp>
        <p:nvSpPr>
          <p:cNvPr id="7" name="Content Placeholder 2"/>
          <p:cNvSpPr txBox="1">
            <a:spLocks/>
          </p:cNvSpPr>
          <p:nvPr/>
        </p:nvSpPr>
        <p:spPr>
          <a:xfrm>
            <a:off x="7081336" y="1364329"/>
            <a:ext cx="3307264" cy="355741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endParaRPr lang="en-US" sz="3200" b="1" dirty="0">
              <a:solidFill>
                <a:srgbClr val="00416A"/>
              </a:solidFill>
              <a:latin typeface="Arial" charset="0"/>
              <a:ea typeface="Arial" charset="0"/>
              <a:cs typeface="Arial" charset="0"/>
            </a:endParaRPr>
          </a:p>
        </p:txBody>
      </p:sp>
      <p:cxnSp>
        <p:nvCxnSpPr>
          <p:cNvPr id="8" name="Straight Arrow Connector 7"/>
          <p:cNvCxnSpPr/>
          <p:nvPr/>
        </p:nvCxnSpPr>
        <p:spPr>
          <a:xfrm>
            <a:off x="4292600" y="1549400"/>
            <a:ext cx="3263900" cy="0"/>
          </a:xfrm>
          <a:prstGeom prst="straightConnector1">
            <a:avLst/>
          </a:prstGeom>
          <a:ln w="76200" cmpd="sng">
            <a:solidFill>
              <a:srgbClr val="00416A"/>
            </a:solidFill>
            <a:headEnd type="none"/>
            <a:tailEnd type="triangle"/>
          </a:ln>
        </p:spPr>
        <p:style>
          <a:lnRef idx="2">
            <a:schemeClr val="accent1"/>
          </a:lnRef>
          <a:fillRef idx="0">
            <a:schemeClr val="accent1"/>
          </a:fillRef>
          <a:effectRef idx="1">
            <a:schemeClr val="accent1"/>
          </a:effectRef>
          <a:fontRef idx="minor">
            <a:schemeClr val="tx1"/>
          </a:fontRef>
        </p:style>
      </p:cxnSp>
      <p:graphicFrame>
        <p:nvGraphicFramePr>
          <p:cNvPr id="11" name="Table 10"/>
          <p:cNvGraphicFramePr>
            <a:graphicFrameLocks noGrp="1"/>
          </p:cNvGraphicFramePr>
          <p:nvPr/>
        </p:nvGraphicFramePr>
        <p:xfrm>
          <a:off x="1981200" y="2006600"/>
          <a:ext cx="8407400" cy="1800860"/>
        </p:xfrm>
        <a:graphic>
          <a:graphicData uri="http://schemas.openxmlformats.org/drawingml/2006/table">
            <a:tbl>
              <a:tblPr firstRow="1" bandRow="1">
                <a:tableStyleId>{5C22544A-7EE6-4342-B048-85BDC9FD1C3A}</a:tableStyleId>
              </a:tblPr>
              <a:tblGrid>
                <a:gridCol w="4968993">
                  <a:extLst>
                    <a:ext uri="{9D8B030D-6E8A-4147-A177-3AD203B41FA5}">
                      <a16:colId xmlns:a16="http://schemas.microsoft.com/office/drawing/2014/main" val="20000"/>
                    </a:ext>
                  </a:extLst>
                </a:gridCol>
                <a:gridCol w="3438407">
                  <a:extLst>
                    <a:ext uri="{9D8B030D-6E8A-4147-A177-3AD203B41FA5}">
                      <a16:colId xmlns:a16="http://schemas.microsoft.com/office/drawing/2014/main" val="20001"/>
                    </a:ext>
                  </a:extLst>
                </a:gridCol>
              </a:tblGrid>
              <a:tr h="520700">
                <a:tc>
                  <a:txBody>
                    <a:bodyPr/>
                    <a:lstStyle/>
                    <a:p>
                      <a:pPr marL="0" indent="0">
                        <a:buNone/>
                      </a:pPr>
                      <a:r>
                        <a:rPr lang="en-US" sz="2400" b="0" dirty="0">
                          <a:solidFill>
                            <a:srgbClr val="00416A"/>
                          </a:solidFill>
                          <a:latin typeface="Arial" charset="0"/>
                          <a:ea typeface="Arial" charset="0"/>
                          <a:cs typeface="Arial" charset="0"/>
                        </a:rPr>
                        <a:t>Medication is a</a:t>
                      </a:r>
                      <a:r>
                        <a:rPr lang="en-US" sz="2400" b="0" baseline="0" dirty="0">
                          <a:solidFill>
                            <a:srgbClr val="00416A"/>
                          </a:solidFill>
                          <a:latin typeface="Arial" charset="0"/>
                          <a:ea typeface="Arial" charset="0"/>
                          <a:cs typeface="Arial" charset="0"/>
                        </a:rPr>
                        <a:t> tr</a:t>
                      </a:r>
                      <a:r>
                        <a:rPr lang="en-US" sz="2400" b="0" dirty="0">
                          <a:solidFill>
                            <a:srgbClr val="00416A"/>
                          </a:solidFill>
                          <a:latin typeface="Arial" charset="0"/>
                          <a:ea typeface="Arial" charset="0"/>
                          <a:cs typeface="Arial" charset="0"/>
                        </a:rPr>
                        <a:t>eatment tool</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indent="0">
                        <a:buFont typeface="Arial" panose="020B0604020202020204" pitchFamily="34" charset="0"/>
                        <a:buNone/>
                      </a:pPr>
                      <a:r>
                        <a:rPr lang="en-US" sz="2400" b="0" dirty="0">
                          <a:solidFill>
                            <a:srgbClr val="00416A"/>
                          </a:solidFill>
                          <a:latin typeface="Arial" charset="0"/>
                          <a:ea typeface="Arial" charset="0"/>
                          <a:cs typeface="Arial" charset="0"/>
                        </a:rPr>
                        <a:t>Medication is</a:t>
                      </a:r>
                      <a:r>
                        <a:rPr lang="en-US" sz="2400" b="0" baseline="0" dirty="0">
                          <a:solidFill>
                            <a:srgbClr val="00416A"/>
                          </a:solidFill>
                          <a:latin typeface="Arial" charset="0"/>
                          <a:ea typeface="Arial" charset="0"/>
                          <a:cs typeface="Arial" charset="0"/>
                        </a:rPr>
                        <a:t> a</a:t>
                      </a:r>
                      <a:r>
                        <a:rPr lang="en-US" sz="2400" b="0" dirty="0">
                          <a:solidFill>
                            <a:srgbClr val="00416A"/>
                          </a:solidFill>
                          <a:latin typeface="Arial" charset="0"/>
                          <a:ea typeface="Arial" charset="0"/>
                          <a:cs typeface="Arial" charset="0"/>
                        </a:rPr>
                        <a:t> crutch</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0"/>
                  </a:ext>
                </a:extLst>
              </a:tr>
              <a:tr h="421640">
                <a:tc>
                  <a:txBody>
                    <a:bodyPr/>
                    <a:lstStyle/>
                    <a:p>
                      <a:pPr marL="0" indent="0">
                        <a:buNone/>
                      </a:pPr>
                      <a:r>
                        <a:rPr lang="en-US" sz="2400" dirty="0">
                          <a:solidFill>
                            <a:srgbClr val="00416A"/>
                          </a:solidFill>
                          <a:latin typeface="Arial" charset="0"/>
                          <a:ea typeface="Arial" charset="0"/>
                          <a:cs typeface="Arial" charset="0"/>
                        </a:rPr>
                        <a:t>Had a setback</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indent="0">
                        <a:buFont typeface="Arial" panose="020B0604020202020204" pitchFamily="34" charset="0"/>
                        <a:buNone/>
                      </a:pPr>
                      <a:r>
                        <a:rPr lang="en-US" sz="2400" dirty="0">
                          <a:solidFill>
                            <a:srgbClr val="00416A"/>
                          </a:solidFill>
                          <a:latin typeface="Arial" charset="0"/>
                          <a:ea typeface="Arial" charset="0"/>
                          <a:cs typeface="Arial" charset="0"/>
                        </a:rPr>
                        <a:t>Relapsed</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1"/>
                  </a:ext>
                </a:extLst>
              </a:tr>
              <a:tr h="748030">
                <a:tc>
                  <a:txBody>
                    <a:bodyPr/>
                    <a:lstStyle/>
                    <a:p>
                      <a:pPr marL="0" indent="0">
                        <a:buNone/>
                      </a:pPr>
                      <a:r>
                        <a:rPr lang="en-US" sz="2400" dirty="0">
                          <a:solidFill>
                            <a:srgbClr val="00416A"/>
                          </a:solidFill>
                          <a:latin typeface="Arial" charset="0"/>
                          <a:ea typeface="Arial" charset="0"/>
                          <a:cs typeface="Arial" charset="0"/>
                        </a:rPr>
                        <a:t>Maintained recovery;</a:t>
                      </a:r>
                      <a:r>
                        <a:rPr lang="en-US" sz="2400" baseline="0" dirty="0">
                          <a:solidFill>
                            <a:srgbClr val="00416A"/>
                          </a:solidFill>
                          <a:latin typeface="Arial" charset="0"/>
                          <a:ea typeface="Arial" charset="0"/>
                          <a:cs typeface="Arial" charset="0"/>
                        </a:rPr>
                        <a:t> </a:t>
                      </a:r>
                      <a:br>
                        <a:rPr lang="en-US" sz="2400" dirty="0">
                          <a:solidFill>
                            <a:srgbClr val="00416A"/>
                          </a:solidFill>
                          <a:latin typeface="Arial" charset="0"/>
                          <a:ea typeface="Arial" charset="0"/>
                          <a:cs typeface="Arial" charset="0"/>
                        </a:rPr>
                      </a:br>
                      <a:r>
                        <a:rPr lang="en-US" sz="2400" dirty="0">
                          <a:solidFill>
                            <a:srgbClr val="00416A"/>
                          </a:solidFill>
                          <a:latin typeface="Arial" charset="0"/>
                          <a:ea typeface="Arial" charset="0"/>
                          <a:cs typeface="Arial" charset="0"/>
                        </a:rPr>
                        <a:t>substance-free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marL="0" indent="0">
                        <a:buFont typeface="Arial" panose="020B0604020202020204" pitchFamily="34" charset="0"/>
                        <a:buNone/>
                      </a:pPr>
                      <a:r>
                        <a:rPr lang="en-US" sz="2400" dirty="0">
                          <a:solidFill>
                            <a:srgbClr val="00416A"/>
                          </a:solidFill>
                          <a:latin typeface="Arial" charset="0"/>
                          <a:ea typeface="Arial" charset="0"/>
                          <a:cs typeface="Arial" charset="0"/>
                        </a:rPr>
                        <a:t>Stayed clean</a:t>
                      </a:r>
                    </a:p>
                    <a:p>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2" name="TextBox 11"/>
          <p:cNvSpPr txBox="1"/>
          <p:nvPr/>
        </p:nvSpPr>
        <p:spPr>
          <a:xfrm>
            <a:off x="1866901" y="5029201"/>
            <a:ext cx="7386959" cy="461665"/>
          </a:xfrm>
          <a:prstGeom prst="rect">
            <a:avLst/>
          </a:prstGeom>
          <a:noFill/>
        </p:spPr>
        <p:txBody>
          <a:bodyPr wrap="none" rtlCol="0">
            <a:spAutoFit/>
          </a:bodyPr>
          <a:lstStyle/>
          <a:p>
            <a:r>
              <a:rPr lang="en-US" sz="1200" dirty="0"/>
              <a:t>Sources: Office of National Drug Control Policy, </a:t>
            </a:r>
            <a:r>
              <a:rPr lang="en-US" sz="1200" i="1" dirty="0"/>
              <a:t>Changing the Language of Addiction., 01/09/17.</a:t>
            </a:r>
          </a:p>
          <a:p>
            <a:r>
              <a:rPr lang="en-US" sz="1200" i="1" dirty="0"/>
              <a:t>National Council for Behavioral Health, Language Matters, September 2015. </a:t>
            </a:r>
            <a:endParaRPr lang="en-US" sz="1200" dirty="0"/>
          </a:p>
        </p:txBody>
      </p:sp>
    </p:spTree>
    <p:extLst>
      <p:ext uri="{BB962C8B-B14F-4D97-AF65-F5344CB8AC3E}">
        <p14:creationId xmlns:p14="http://schemas.microsoft.com/office/powerpoint/2010/main" val="4255468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01B1A260-8A72-4E08-82CC-DB3DB0A49F3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12192000" cy="6867027"/>
            <a:chOff x="0" y="-2373"/>
            <a:chExt cx="12192000" cy="6867027"/>
          </a:xfrm>
        </p:grpSpPr>
        <p:sp>
          <p:nvSpPr>
            <p:cNvPr id="13" name="Rectangle 12">
              <a:extLst>
                <a:ext uri="{FF2B5EF4-FFF2-40B4-BE49-F238E27FC236}">
                  <a16:creationId xmlns:a16="http://schemas.microsoft.com/office/drawing/2014/main" id="{F5EE446B-EFB2-4F6A-AC6E-936E92DB5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a:extLst>
                <a:ext uri="{FF2B5EF4-FFF2-40B4-BE49-F238E27FC236}">
                  <a16:creationId xmlns:a16="http://schemas.microsoft.com/office/drawing/2014/main" id="{3483BA79-FCF5-4852-AF0E-CA634727E3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A2630BA5-8A74-4D0A-BB80-42BB6E2D0C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BD6109B2-DB31-43CB-950B-AB02BC17CF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a:extLst>
                <a:ext uri="{FF2B5EF4-FFF2-40B4-BE49-F238E27FC236}">
                  <a16:creationId xmlns:a16="http://schemas.microsoft.com/office/drawing/2014/main" id="{4F4C0381-B807-4F22-9362-4CF1EA4ED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a:extLst>
                <a:ext uri="{FF2B5EF4-FFF2-40B4-BE49-F238E27FC236}">
                  <a16:creationId xmlns:a16="http://schemas.microsoft.com/office/drawing/2014/main" id="{32DC58E5-A2AB-4AF3-BFDC-51F45B859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5A82E722-60BE-4C4A-93FB-ED5C9D25F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a:extLst>
                <a:ext uri="{FF2B5EF4-FFF2-40B4-BE49-F238E27FC236}">
                  <a16:creationId xmlns:a16="http://schemas.microsoft.com/office/drawing/2014/main" id="{BD917B57-2D0B-49F7-99D0-3E0D111382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1" name="Freeform 5">
              <a:extLst>
                <a:ext uri="{FF2B5EF4-FFF2-40B4-BE49-F238E27FC236}">
                  <a16:creationId xmlns:a16="http://schemas.microsoft.com/office/drawing/2014/main" id="{ED29444E-A895-4493-BEBA-CBD61CF47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a:extLst>
                <a:ext uri="{FF2B5EF4-FFF2-40B4-BE49-F238E27FC236}">
                  <a16:creationId xmlns:a16="http://schemas.microsoft.com/office/drawing/2014/main" id="{9237B3E9-B2D7-4C20-930D-6FD74FFB5C1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4" name="Title 3">
            <a:extLst>
              <a:ext uri="{FF2B5EF4-FFF2-40B4-BE49-F238E27FC236}">
                <a16:creationId xmlns:a16="http://schemas.microsoft.com/office/drawing/2014/main" id="{60FCDF82-03B7-4FA8-B524-7D79864C4075}"/>
              </a:ext>
            </a:extLst>
          </p:cNvPr>
          <p:cNvSpPr>
            <a:spLocks noGrp="1"/>
          </p:cNvSpPr>
          <p:nvPr>
            <p:ph type="title"/>
          </p:nvPr>
        </p:nvSpPr>
        <p:spPr>
          <a:xfrm>
            <a:off x="1557523" y="865659"/>
            <a:ext cx="3342442" cy="4596794"/>
          </a:xfrm>
        </p:spPr>
        <p:txBody>
          <a:bodyPr anchor="ctr">
            <a:normAutofit/>
          </a:bodyPr>
          <a:lstStyle/>
          <a:p>
            <a:r>
              <a:rPr lang="en-US" b="1">
                <a:solidFill>
                  <a:srgbClr val="EBEBEB"/>
                </a:solidFill>
              </a:rPr>
              <a:t>The Problem</a:t>
            </a:r>
          </a:p>
        </p:txBody>
      </p:sp>
      <p:sp>
        <p:nvSpPr>
          <p:cNvPr id="2" name="Footer Placeholder 1">
            <a:extLst>
              <a:ext uri="{FF2B5EF4-FFF2-40B4-BE49-F238E27FC236}">
                <a16:creationId xmlns:a16="http://schemas.microsoft.com/office/drawing/2014/main" id="{426F06BF-39DC-4924-922D-BA93EA88A492}"/>
              </a:ext>
            </a:extLst>
          </p:cNvPr>
          <p:cNvSpPr>
            <a:spLocks noGrp="1"/>
          </p:cNvSpPr>
          <p:nvPr>
            <p:ph type="ftr" sz="quarter" idx="11"/>
          </p:nvPr>
        </p:nvSpPr>
        <p:spPr>
          <a:xfrm>
            <a:off x="528358" y="6391838"/>
            <a:ext cx="3859795" cy="304801"/>
          </a:xfrm>
        </p:spPr>
        <p:txBody>
          <a:bodyPr>
            <a:normAutofit/>
          </a:bodyPr>
          <a:lstStyle/>
          <a:p>
            <a:pPr>
              <a:spcAft>
                <a:spcPts val="600"/>
              </a:spcAft>
            </a:pPr>
            <a:r>
              <a:rPr lang="en-US"/>
              <a:t>www.SAMHSA.gov</a:t>
            </a:r>
          </a:p>
        </p:txBody>
      </p:sp>
      <p:sp>
        <p:nvSpPr>
          <p:cNvPr id="5" name="Content Placeholder 4">
            <a:extLst>
              <a:ext uri="{FF2B5EF4-FFF2-40B4-BE49-F238E27FC236}">
                <a16:creationId xmlns:a16="http://schemas.microsoft.com/office/drawing/2014/main" id="{2B6EB02E-9E26-4087-9CF8-5EC589442C5D}"/>
              </a:ext>
            </a:extLst>
          </p:cNvPr>
          <p:cNvSpPr>
            <a:spLocks noGrp="1"/>
          </p:cNvSpPr>
          <p:nvPr>
            <p:ph idx="1"/>
          </p:nvPr>
        </p:nvSpPr>
        <p:spPr>
          <a:xfrm>
            <a:off x="5315465" y="589913"/>
            <a:ext cx="5618005" cy="5954325"/>
          </a:xfrm>
        </p:spPr>
        <p:txBody>
          <a:bodyPr anchor="ctr">
            <a:normAutofit fontScale="92500"/>
          </a:bodyPr>
          <a:lstStyle/>
          <a:p>
            <a:pPr algn="just">
              <a:buFont typeface="Wingdings" panose="05000000000000000000" pitchFamily="2" charset="2"/>
              <a:buChar char="q"/>
            </a:pPr>
            <a:r>
              <a:rPr lang="en-US" sz="2400" dirty="0"/>
              <a:t>The rate of increase of Black/African American drug overdose deaths between 2015-2018 was 40 percent compared to the overall population increased at 21 percent. </a:t>
            </a:r>
          </a:p>
          <a:p>
            <a:pPr algn="just">
              <a:buFont typeface="Wingdings" panose="05000000000000000000" pitchFamily="2" charset="2"/>
              <a:buChar char="q"/>
            </a:pPr>
            <a:endParaRPr lang="en-US" sz="2400" dirty="0"/>
          </a:p>
          <a:p>
            <a:pPr algn="just">
              <a:buFont typeface="Wingdings" panose="05000000000000000000" pitchFamily="2" charset="2"/>
              <a:buChar char="q"/>
            </a:pPr>
            <a:r>
              <a:rPr lang="en-US" sz="2400" dirty="0"/>
              <a:t>Attention to the opioid epidemic has focused primarily on White suburban and rural communities. </a:t>
            </a:r>
          </a:p>
          <a:p>
            <a:pPr algn="just">
              <a:buFont typeface="Wingdings" panose="05000000000000000000" pitchFamily="2" charset="2"/>
              <a:buChar char="q"/>
            </a:pPr>
            <a:endParaRPr lang="en-US" sz="2400" dirty="0"/>
          </a:p>
          <a:p>
            <a:pPr algn="just">
              <a:buFont typeface="Wingdings" panose="05000000000000000000" pitchFamily="2" charset="2"/>
              <a:buChar char="q"/>
            </a:pPr>
            <a:r>
              <a:rPr lang="en-US" sz="2400" dirty="0"/>
              <a:t>Less attention has focused on Black/African American communities which are similarly experiencing dramatic increases in opioid misuse and overdose deaths. </a:t>
            </a:r>
          </a:p>
          <a:p>
            <a:endParaRPr lang="en-US" sz="2000" dirty="0"/>
          </a:p>
        </p:txBody>
      </p:sp>
    </p:spTree>
    <p:extLst>
      <p:ext uri="{BB962C8B-B14F-4D97-AF65-F5344CB8AC3E}">
        <p14:creationId xmlns:p14="http://schemas.microsoft.com/office/powerpoint/2010/main" val="14783301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01B1A260-8A72-4E08-82CC-DB3DB0A49F3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12192000" cy="6867027"/>
            <a:chOff x="0" y="-2373"/>
            <a:chExt cx="12192000" cy="6867027"/>
          </a:xfrm>
        </p:grpSpPr>
        <p:sp>
          <p:nvSpPr>
            <p:cNvPr id="11" name="Rectangle 10">
              <a:extLst>
                <a:ext uri="{FF2B5EF4-FFF2-40B4-BE49-F238E27FC236}">
                  <a16:creationId xmlns:a16="http://schemas.microsoft.com/office/drawing/2014/main" id="{F5EE446B-EFB2-4F6A-AC6E-936E92DB5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3483BA79-FCF5-4852-AF0E-CA634727E3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A2630BA5-8A74-4D0A-BB80-42BB6E2D0C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BD6109B2-DB31-43CB-950B-AB02BC17CF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4F4C0381-B807-4F22-9362-4CF1EA4ED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32DC58E5-A2AB-4AF3-BFDC-51F45B859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5A82E722-60BE-4C4A-93FB-ED5C9D25F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a:extLst>
                <a:ext uri="{FF2B5EF4-FFF2-40B4-BE49-F238E27FC236}">
                  <a16:creationId xmlns:a16="http://schemas.microsoft.com/office/drawing/2014/main" id="{BD917B57-2D0B-49F7-99D0-3E0D111382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a:extLst>
                <a:ext uri="{FF2B5EF4-FFF2-40B4-BE49-F238E27FC236}">
                  <a16:creationId xmlns:a16="http://schemas.microsoft.com/office/drawing/2014/main" id="{ED29444E-A895-4493-BEBA-CBD61CF47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0" name="Freeform 5">
              <a:extLst>
                <a:ext uri="{FF2B5EF4-FFF2-40B4-BE49-F238E27FC236}">
                  <a16:creationId xmlns:a16="http://schemas.microsoft.com/office/drawing/2014/main" id="{9237B3E9-B2D7-4C20-930D-6FD74FFB5C1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a:extLst>
              <a:ext uri="{FF2B5EF4-FFF2-40B4-BE49-F238E27FC236}">
                <a16:creationId xmlns:a16="http://schemas.microsoft.com/office/drawing/2014/main" id="{2AECBBCB-F3B6-4D4A-B620-E811D1217801}"/>
              </a:ext>
            </a:extLst>
          </p:cNvPr>
          <p:cNvSpPr>
            <a:spLocks noGrp="1"/>
          </p:cNvSpPr>
          <p:nvPr>
            <p:ph type="title"/>
          </p:nvPr>
        </p:nvSpPr>
        <p:spPr>
          <a:xfrm>
            <a:off x="994086" y="1130603"/>
            <a:ext cx="3770585" cy="4596794"/>
          </a:xfrm>
        </p:spPr>
        <p:txBody>
          <a:bodyPr anchor="ctr">
            <a:normAutofit/>
          </a:bodyPr>
          <a:lstStyle/>
          <a:p>
            <a:r>
              <a:rPr lang="en-US" b="1" dirty="0">
                <a:solidFill>
                  <a:schemeClr val="bg2">
                    <a:lumMod val="90000"/>
                  </a:schemeClr>
                </a:solidFill>
              </a:rPr>
              <a:t>Key Points of What We Found</a:t>
            </a:r>
          </a:p>
        </p:txBody>
      </p:sp>
      <p:sp>
        <p:nvSpPr>
          <p:cNvPr id="3" name="Content Placeholder 2">
            <a:extLst>
              <a:ext uri="{FF2B5EF4-FFF2-40B4-BE49-F238E27FC236}">
                <a16:creationId xmlns:a16="http://schemas.microsoft.com/office/drawing/2014/main" id="{DF359FD1-925B-4CED-80DB-C37C5B64E207}"/>
              </a:ext>
            </a:extLst>
          </p:cNvPr>
          <p:cNvSpPr>
            <a:spLocks noGrp="1"/>
          </p:cNvSpPr>
          <p:nvPr>
            <p:ph idx="1"/>
          </p:nvPr>
        </p:nvSpPr>
        <p:spPr>
          <a:xfrm>
            <a:off x="5300840" y="902087"/>
            <a:ext cx="5502614" cy="5954325"/>
          </a:xfrm>
        </p:spPr>
        <p:txBody>
          <a:bodyPr anchor="ctr">
            <a:normAutofit/>
          </a:bodyPr>
          <a:lstStyle/>
          <a:p>
            <a:pPr>
              <a:buFont typeface="Wingdings" panose="05000000000000000000" pitchFamily="2" charset="2"/>
              <a:buChar char="q"/>
            </a:pPr>
            <a:r>
              <a:rPr lang="en-US" sz="2400" dirty="0"/>
              <a:t>Great percentage of comorbid &amp; concurrent use disorders:</a:t>
            </a:r>
          </a:p>
          <a:p>
            <a:pPr lvl="1">
              <a:buFont typeface="Wingdings" panose="05000000000000000000" pitchFamily="2" charset="2"/>
              <a:buChar char="q"/>
            </a:pPr>
            <a:r>
              <a:rPr lang="en-US" sz="2400" dirty="0"/>
              <a:t>Behavioral Health Disorders</a:t>
            </a:r>
          </a:p>
          <a:p>
            <a:pPr lvl="2">
              <a:buFont typeface="Wingdings" panose="05000000000000000000" pitchFamily="2" charset="2"/>
              <a:buChar char="q"/>
            </a:pPr>
            <a:r>
              <a:rPr lang="en-US" sz="2000" dirty="0"/>
              <a:t>Depression</a:t>
            </a:r>
          </a:p>
          <a:p>
            <a:pPr lvl="2">
              <a:buFont typeface="Wingdings" panose="05000000000000000000" pitchFamily="2" charset="2"/>
              <a:buChar char="q"/>
            </a:pPr>
            <a:r>
              <a:rPr lang="en-US" sz="2000" dirty="0"/>
              <a:t>Anxiety</a:t>
            </a:r>
          </a:p>
          <a:p>
            <a:pPr lvl="2">
              <a:buFont typeface="Wingdings" panose="05000000000000000000" pitchFamily="2" charset="2"/>
              <a:buChar char="q"/>
            </a:pPr>
            <a:r>
              <a:rPr lang="en-US" sz="2000" dirty="0"/>
              <a:t>Schizophrenia</a:t>
            </a:r>
            <a:endParaRPr lang="en-US" sz="1800" dirty="0"/>
          </a:p>
          <a:p>
            <a:pPr lvl="1">
              <a:buFont typeface="Wingdings" panose="05000000000000000000" pitchFamily="2" charset="2"/>
              <a:buChar char="q"/>
            </a:pPr>
            <a:r>
              <a:rPr lang="en-US" sz="2400" dirty="0"/>
              <a:t>Biomedical Conditions</a:t>
            </a:r>
          </a:p>
          <a:p>
            <a:pPr lvl="2">
              <a:buFont typeface="Wingdings" panose="05000000000000000000" pitchFamily="2" charset="2"/>
              <a:buChar char="q"/>
            </a:pPr>
            <a:r>
              <a:rPr lang="en-US" sz="2000" dirty="0"/>
              <a:t>Diabetes</a:t>
            </a:r>
          </a:p>
          <a:p>
            <a:pPr lvl="2">
              <a:buFont typeface="Wingdings" panose="05000000000000000000" pitchFamily="2" charset="2"/>
              <a:buChar char="q"/>
            </a:pPr>
            <a:r>
              <a:rPr lang="en-US" sz="2000" dirty="0"/>
              <a:t>Hypertension</a:t>
            </a:r>
          </a:p>
          <a:p>
            <a:pPr lvl="2">
              <a:buFont typeface="Wingdings" panose="05000000000000000000" pitchFamily="2" charset="2"/>
              <a:buChar char="q"/>
            </a:pPr>
            <a:r>
              <a:rPr lang="en-US" sz="2000" dirty="0"/>
              <a:t>Cancer</a:t>
            </a:r>
            <a:endParaRPr lang="en-US" sz="1800" dirty="0"/>
          </a:p>
          <a:p>
            <a:pPr lvl="1">
              <a:buFont typeface="Wingdings" panose="05000000000000000000" pitchFamily="2" charset="2"/>
              <a:buChar char="q"/>
            </a:pPr>
            <a:r>
              <a:rPr lang="en-US" sz="2400" dirty="0"/>
              <a:t>Using multiple substances such as alcohol, cocaine, meth, and cannabis.</a:t>
            </a:r>
          </a:p>
          <a:p>
            <a:pPr lvl="1"/>
            <a:endParaRPr lang="en-US" sz="2000" dirty="0"/>
          </a:p>
        </p:txBody>
      </p:sp>
    </p:spTree>
    <p:extLst>
      <p:ext uri="{BB962C8B-B14F-4D97-AF65-F5344CB8AC3E}">
        <p14:creationId xmlns:p14="http://schemas.microsoft.com/office/powerpoint/2010/main" val="29315292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C284B-59FF-4637-B96C-D411D85D7B96}"/>
              </a:ext>
            </a:extLst>
          </p:cNvPr>
          <p:cNvSpPr>
            <a:spLocks noGrp="1"/>
          </p:cNvSpPr>
          <p:nvPr>
            <p:ph type="title"/>
          </p:nvPr>
        </p:nvSpPr>
        <p:spPr>
          <a:xfrm>
            <a:off x="1715293" y="944171"/>
            <a:ext cx="8761413" cy="706964"/>
          </a:xfrm>
        </p:spPr>
        <p:txBody>
          <a:bodyPr/>
          <a:lstStyle/>
          <a:p>
            <a:pPr algn="ctr"/>
            <a:r>
              <a:rPr lang="en-US" sz="4400" b="1" dirty="0"/>
              <a:t>What We Found</a:t>
            </a:r>
          </a:p>
        </p:txBody>
      </p:sp>
      <p:sp>
        <p:nvSpPr>
          <p:cNvPr id="3" name="Content Placeholder 2">
            <a:extLst>
              <a:ext uri="{FF2B5EF4-FFF2-40B4-BE49-F238E27FC236}">
                <a16:creationId xmlns:a16="http://schemas.microsoft.com/office/drawing/2014/main" id="{EF422AEC-7322-4EB6-9E38-01CC80B29877}"/>
              </a:ext>
            </a:extLst>
          </p:cNvPr>
          <p:cNvSpPr>
            <a:spLocks noGrp="1"/>
          </p:cNvSpPr>
          <p:nvPr>
            <p:ph idx="1"/>
          </p:nvPr>
        </p:nvSpPr>
        <p:spPr>
          <a:xfrm>
            <a:off x="2708451" y="2780480"/>
            <a:ext cx="8761412" cy="3416300"/>
          </a:xfrm>
        </p:spPr>
        <p:txBody>
          <a:bodyPr>
            <a:normAutofit/>
          </a:bodyPr>
          <a:lstStyle/>
          <a:p>
            <a:pPr>
              <a:buFont typeface="Wingdings" panose="05000000000000000000" pitchFamily="2" charset="2"/>
              <a:buChar char="q"/>
            </a:pPr>
            <a:r>
              <a:rPr lang="en-US" sz="2400" dirty="0"/>
              <a:t>Conversation style</a:t>
            </a:r>
          </a:p>
          <a:p>
            <a:pPr>
              <a:buFont typeface="Wingdings" panose="05000000000000000000" pitchFamily="2" charset="2"/>
              <a:buChar char="q"/>
            </a:pPr>
            <a:endParaRPr lang="en-US" sz="2400" dirty="0"/>
          </a:p>
          <a:p>
            <a:pPr>
              <a:buFont typeface="Wingdings" panose="05000000000000000000" pitchFamily="2" charset="2"/>
              <a:buChar char="q"/>
            </a:pPr>
            <a:r>
              <a:rPr lang="en-US" sz="2400" dirty="0"/>
              <a:t>Built rapport</a:t>
            </a:r>
          </a:p>
          <a:p>
            <a:pPr>
              <a:buFont typeface="Wingdings" panose="05000000000000000000" pitchFamily="2" charset="2"/>
              <a:buChar char="q"/>
            </a:pPr>
            <a:endParaRPr lang="en-US" sz="2400" dirty="0"/>
          </a:p>
          <a:p>
            <a:pPr>
              <a:buFont typeface="Wingdings" panose="05000000000000000000" pitchFamily="2" charset="2"/>
              <a:buChar char="q"/>
            </a:pPr>
            <a:r>
              <a:rPr lang="en-US" sz="2400" dirty="0"/>
              <a:t>Avoided stigma affirming statements</a:t>
            </a:r>
          </a:p>
          <a:p>
            <a:pPr>
              <a:buFont typeface="Wingdings" panose="05000000000000000000" pitchFamily="2" charset="2"/>
              <a:buChar char="q"/>
            </a:pPr>
            <a:endParaRPr lang="en-US" sz="2400" dirty="0"/>
          </a:p>
          <a:p>
            <a:pPr>
              <a:buFont typeface="Wingdings" panose="05000000000000000000" pitchFamily="2" charset="2"/>
              <a:buChar char="q"/>
            </a:pPr>
            <a:r>
              <a:rPr lang="en-US" sz="2400" dirty="0"/>
              <a:t>Allowed the client to educate the counselor</a:t>
            </a:r>
          </a:p>
          <a:p>
            <a:endParaRPr lang="en-US" dirty="0"/>
          </a:p>
        </p:txBody>
      </p:sp>
    </p:spTree>
    <p:extLst>
      <p:ext uri="{BB962C8B-B14F-4D97-AF65-F5344CB8AC3E}">
        <p14:creationId xmlns:p14="http://schemas.microsoft.com/office/powerpoint/2010/main" val="15706168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7" name="Group 136">
            <a:extLst>
              <a:ext uri="{FF2B5EF4-FFF2-40B4-BE49-F238E27FC236}">
                <a16:creationId xmlns:a16="http://schemas.microsoft.com/office/drawing/2014/main" id="{FEEA6B06-37BF-43FC-9986-67E8966764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12192000" cy="6867027"/>
            <a:chOff x="0" y="-2373"/>
            <a:chExt cx="12192000" cy="6867027"/>
          </a:xfrm>
        </p:grpSpPr>
        <p:sp>
          <p:nvSpPr>
            <p:cNvPr id="138" name="Rectangle 137">
              <a:extLst>
                <a:ext uri="{FF2B5EF4-FFF2-40B4-BE49-F238E27FC236}">
                  <a16:creationId xmlns:a16="http://schemas.microsoft.com/office/drawing/2014/main" id="{D932D0FE-76FF-4860-ACE3-458B2BB90E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9" name="Oval 138">
              <a:extLst>
                <a:ext uri="{FF2B5EF4-FFF2-40B4-BE49-F238E27FC236}">
                  <a16:creationId xmlns:a16="http://schemas.microsoft.com/office/drawing/2014/main" id="{E5D4D113-E6B9-4BCC-8EE7-ABFD7E9420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0" name="Oval 139">
              <a:extLst>
                <a:ext uri="{FF2B5EF4-FFF2-40B4-BE49-F238E27FC236}">
                  <a16:creationId xmlns:a16="http://schemas.microsoft.com/office/drawing/2014/main" id="{909219B5-F7D1-4ED7-8DC1-CE442F43E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1" name="Oval 140">
              <a:extLst>
                <a:ext uri="{FF2B5EF4-FFF2-40B4-BE49-F238E27FC236}">
                  <a16:creationId xmlns:a16="http://schemas.microsoft.com/office/drawing/2014/main" id="{A0E47095-D247-457B-8082-990F3184C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2" name="Oval 141">
              <a:extLst>
                <a:ext uri="{FF2B5EF4-FFF2-40B4-BE49-F238E27FC236}">
                  <a16:creationId xmlns:a16="http://schemas.microsoft.com/office/drawing/2014/main" id="{E2DAA052-A50D-47AE-87C9-AAAB2A38F0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3" name="Oval 142">
              <a:extLst>
                <a:ext uri="{FF2B5EF4-FFF2-40B4-BE49-F238E27FC236}">
                  <a16:creationId xmlns:a16="http://schemas.microsoft.com/office/drawing/2014/main" id="{3053F849-6CC2-45B1-B2CA-CCD77F862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4" name="Freeform 5">
              <a:extLst>
                <a:ext uri="{FF2B5EF4-FFF2-40B4-BE49-F238E27FC236}">
                  <a16:creationId xmlns:a16="http://schemas.microsoft.com/office/drawing/2014/main" id="{86B102DE-9EA5-422F-910A-E4E2F0A5941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46" name="Rectangle 145">
            <a:extLst>
              <a:ext uri="{FF2B5EF4-FFF2-40B4-BE49-F238E27FC236}">
                <a16:creationId xmlns:a16="http://schemas.microsoft.com/office/drawing/2014/main" id="{23D9DFF9-99E4-4FE6-9EAC-F1D7A7DFA5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48" name="Freeform 5">
            <a:extLst>
              <a:ext uri="{FF2B5EF4-FFF2-40B4-BE49-F238E27FC236}">
                <a16:creationId xmlns:a16="http://schemas.microsoft.com/office/drawing/2014/main" id="{B2F7123F-BDDB-4B3D-A49C-0DB5CA4439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pic>
        <p:nvPicPr>
          <p:cNvPr id="1028" name="Picture 4" descr="Why do you avoid acting on feedback at work?">
            <a:extLst>
              <a:ext uri="{FF2B5EF4-FFF2-40B4-BE49-F238E27FC236}">
                <a16:creationId xmlns:a16="http://schemas.microsoft.com/office/drawing/2014/main" id="{CA798A73-279A-4980-8A55-2983EBA955DD}"/>
              </a:ext>
            </a:extLst>
          </p:cNvPr>
          <p:cNvPicPr>
            <a:picLocks noChangeAspect="1" noChangeArrowheads="1"/>
          </p:cNvPicPr>
          <p:nvPr/>
        </p:nvPicPr>
        <p:blipFill rotWithShape="1">
          <a:blip r:embed="rId3">
            <a:duotone>
              <a:prstClr val="black"/>
              <a:schemeClr val="tx2">
                <a:tint val="45000"/>
                <a:satMod val="400000"/>
              </a:schemeClr>
            </a:duotone>
            <a:alphaModFix amt="25000"/>
            <a:extLst>
              <a:ext uri="{28A0092B-C50C-407E-A947-70E740481C1C}">
                <a14:useLocalDpi xmlns:a14="http://schemas.microsoft.com/office/drawing/2010/main" val="0"/>
              </a:ext>
            </a:extLst>
          </a:blip>
          <a:srcRect l="10226" t="9091" r="21822" b="-4"/>
          <a:stretch/>
        </p:blipFill>
        <p:spPr bwMode="auto">
          <a:xfrm>
            <a:off x="474133" y="475488"/>
            <a:ext cx="11243734" cy="59097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A061E2A-C218-4299-BFCE-79EC40897768}"/>
              </a:ext>
            </a:extLst>
          </p:cNvPr>
          <p:cNvSpPr>
            <a:spLocks noGrp="1"/>
          </p:cNvSpPr>
          <p:nvPr>
            <p:ph type="title"/>
          </p:nvPr>
        </p:nvSpPr>
        <p:spPr>
          <a:xfrm>
            <a:off x="1154954" y="2099733"/>
            <a:ext cx="8827245" cy="2677648"/>
          </a:xfrm>
        </p:spPr>
        <p:txBody>
          <a:bodyPr vert="horz" lIns="91440" tIns="45720" rIns="91440" bIns="45720" rtlCol="0" anchor="b">
            <a:normAutofit/>
          </a:bodyPr>
          <a:lstStyle/>
          <a:p>
            <a:r>
              <a:rPr lang="en-US" sz="5400" b="1" dirty="0">
                <a:solidFill>
                  <a:schemeClr val="bg2">
                    <a:lumMod val="90000"/>
                  </a:schemeClr>
                </a:solidFill>
              </a:rPr>
              <a:t>Questions &amp; Comments?</a:t>
            </a:r>
          </a:p>
        </p:txBody>
      </p:sp>
      <p:sp>
        <p:nvSpPr>
          <p:cNvPr id="150" name="Rectangle 149">
            <a:extLst>
              <a:ext uri="{FF2B5EF4-FFF2-40B4-BE49-F238E27FC236}">
                <a16:creationId xmlns:a16="http://schemas.microsoft.com/office/drawing/2014/main" id="{DD592B83-3798-4537-9299-ECA40D759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52" name="Footer Placeholder 4">
            <a:extLst>
              <a:ext uri="{FF2B5EF4-FFF2-40B4-BE49-F238E27FC236}">
                <a16:creationId xmlns:a16="http://schemas.microsoft.com/office/drawing/2014/main" id="{CDA82A80-E6FF-4DFB-979C-210DD5539AA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8358" y="6391838"/>
            <a:ext cx="3859795" cy="304801"/>
          </a:xfrm>
          <a:prstGeom prst="rect">
            <a:avLst/>
          </a:prstGeom>
        </p:spPr>
        <p:txBody>
          <a:bodyPr vert="horz" lIns="91440" tIns="45720" rIns="91440" bIns="45720" rtlCol="0" anchor="b"/>
          <a:lstStyle>
            <a:defPPr>
              <a:defRPr lang="en-US"/>
            </a:defPPr>
            <a:lvl1pPr marL="0" algn="l" defTabSz="914400" rtl="0" eaLnBrk="1" latinLnBrk="0" hangingPunct="1">
              <a:defRPr sz="1000" b="0" i="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accent1"/>
              </a:solidFill>
            </a:endParaRPr>
          </a:p>
        </p:txBody>
      </p:sp>
      <p:sp>
        <p:nvSpPr>
          <p:cNvPr id="154" name="Date Placeholder 3">
            <a:extLst>
              <a:ext uri="{FF2B5EF4-FFF2-40B4-BE49-F238E27FC236}">
                <a16:creationId xmlns:a16="http://schemas.microsoft.com/office/drawing/2014/main" id="{E6706D8A-B9DC-4D79-81FD-B9719261D380}"/>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50938" y="6394061"/>
            <a:ext cx="990599" cy="304799"/>
          </a:xfrm>
          <a:prstGeom prst="rect">
            <a:avLst/>
          </a:prstGeom>
        </p:spPr>
        <p:txBody>
          <a:bodyPr vert="horz" lIns="91440" tIns="45720" rIns="91440" bIns="45720" rtlCol="0" anchor="t"/>
          <a:lstStyle>
            <a:defPPr>
              <a:defRPr lang="en-US"/>
            </a:defPPr>
            <a:lvl1pPr marL="0" algn="l" defTabSz="914400" rtl="0" eaLnBrk="1" latinLnBrk="0" hangingPunct="1">
              <a:defRPr sz="1000" b="0" i="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b="1" dirty="0">
              <a:solidFill>
                <a:schemeClr val="accent1"/>
              </a:solidFill>
            </a:endParaRPr>
          </a:p>
        </p:txBody>
      </p:sp>
    </p:spTree>
    <p:extLst>
      <p:ext uri="{BB962C8B-B14F-4D97-AF65-F5344CB8AC3E}">
        <p14:creationId xmlns:p14="http://schemas.microsoft.com/office/powerpoint/2010/main" val="34793974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9AF32CB-A9DF-46D8-BDFA-7A8ABCD2BA78}"/>
              </a:ext>
            </a:extLst>
          </p:cNvPr>
          <p:cNvSpPr>
            <a:spLocks noGrp="1"/>
          </p:cNvSpPr>
          <p:nvPr>
            <p:ph type="title"/>
          </p:nvPr>
        </p:nvSpPr>
        <p:spPr/>
        <p:txBody>
          <a:bodyPr/>
          <a:lstStyle/>
          <a:p>
            <a:pPr algn="ctr"/>
            <a:r>
              <a:rPr lang="en-US" b="1" dirty="0"/>
              <a:t>References</a:t>
            </a:r>
          </a:p>
        </p:txBody>
      </p:sp>
      <p:sp>
        <p:nvSpPr>
          <p:cNvPr id="5" name="Content Placeholder 4">
            <a:extLst>
              <a:ext uri="{FF2B5EF4-FFF2-40B4-BE49-F238E27FC236}">
                <a16:creationId xmlns:a16="http://schemas.microsoft.com/office/drawing/2014/main" id="{E3250F93-C9F6-44FF-8132-E65630DF9C71}"/>
              </a:ext>
            </a:extLst>
          </p:cNvPr>
          <p:cNvSpPr>
            <a:spLocks noGrp="1"/>
          </p:cNvSpPr>
          <p:nvPr>
            <p:ph idx="1"/>
          </p:nvPr>
        </p:nvSpPr>
        <p:spPr/>
        <p:txBody>
          <a:bodyPr>
            <a:normAutofit fontScale="85000" lnSpcReduction="10000"/>
          </a:bodyPr>
          <a:lstStyle/>
          <a:p>
            <a:pPr marL="0" indent="0">
              <a:spcBef>
                <a:spcPts val="0"/>
              </a:spcBef>
              <a:buNone/>
            </a:pPr>
            <a:r>
              <a:rPr lang="en-US" sz="1800" dirty="0">
                <a:latin typeface="Times New Roman" panose="02020603050405020304" pitchFamily="18" charset="0"/>
                <a:cs typeface="Times New Roman" panose="02020603050405020304" pitchFamily="18" charset="0"/>
              </a:rPr>
              <a:t>Center for Substance Abuse Treatment, 2014</a:t>
            </a:r>
          </a:p>
          <a:p>
            <a:pPr marL="0" marR="0" indent="0">
              <a:spcBef>
                <a:spcPts val="0"/>
              </a:spcBef>
              <a:spcAft>
                <a:spcPts val="0"/>
              </a:spcAft>
              <a:buNone/>
            </a:pPr>
            <a:endParaRPr lang="en-US" sz="1800" dirty="0">
              <a:effectLst/>
              <a:latin typeface="Times New Roman" panose="02020603050405020304" pitchFamily="18" charset="0"/>
              <a:ea typeface="MS Mincho" panose="02020609040205080304" pitchFamily="49" charset="-128"/>
              <a:cs typeface="Times New Roman" panose="02020603050405020304" pitchFamily="18" charset="0"/>
            </a:endParaRPr>
          </a:p>
          <a:p>
            <a:pPr marL="0" marR="0" indent="0">
              <a:spcBef>
                <a:spcPts val="0"/>
              </a:spcBef>
              <a:spcAft>
                <a:spcPts val="0"/>
              </a:spcAft>
              <a:buNone/>
            </a:pP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Eylem</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O., de Wit, L., van </a:t>
            </a:r>
            <a:r>
              <a:rPr lang="en-US" sz="1800" dirty="0" err="1">
                <a:effectLst/>
                <a:latin typeface="Times New Roman" panose="02020603050405020304" pitchFamily="18" charset="0"/>
                <a:ea typeface="MS Mincho" panose="02020609040205080304" pitchFamily="49" charset="-128"/>
                <a:cs typeface="Times New Roman" panose="02020603050405020304" pitchFamily="18" charset="0"/>
              </a:rPr>
              <a:t>Straten</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 et al. (2020).   Stigma for Common Mental Disorders in Racial Minorities and Majorities a Systematic Review and Meta-Analysis. BMC Public Health 20, 879 (2020). </a:t>
            </a:r>
            <a:r>
              <a:rPr lang="en-US" sz="1800" u="sng" dirty="0">
                <a:solidFill>
                  <a:srgbClr val="0000FF"/>
                </a:solidFill>
                <a:effectLst/>
                <a:latin typeface="Times New Roman" panose="02020603050405020304" pitchFamily="18" charset="0"/>
                <a:ea typeface="MS Mincho" panose="02020609040205080304" pitchFamily="49" charset="-128"/>
                <a:cs typeface="Times New Roman" panose="02020603050405020304" pitchFamily="18" charset="0"/>
                <a:hlinkClick r:id="rId2"/>
              </a:rPr>
              <a:t>https://doi.org/10.1186/s12889-020-08964-3</a:t>
            </a:r>
            <a:endParaRPr lang="en-US" sz="1800" u="sng" dirty="0">
              <a:solidFill>
                <a:srgbClr val="0000FF"/>
              </a:solidFill>
              <a:effectLst/>
              <a:latin typeface="Times New Roman" panose="02020603050405020304" pitchFamily="18" charset="0"/>
              <a:ea typeface="MS Mincho" panose="02020609040205080304" pitchFamily="49" charset="-128"/>
              <a:cs typeface="Times New Roman" panose="02020603050405020304" pitchFamily="18" charset="0"/>
            </a:endParaRPr>
          </a:p>
          <a:p>
            <a:pPr marL="0" marR="0" indent="0">
              <a:spcBef>
                <a:spcPts val="0"/>
              </a:spcBef>
              <a:spcAft>
                <a:spcPts val="0"/>
              </a:spcAft>
              <a:buNone/>
            </a:pPr>
            <a:endParaRPr lang="en-US" sz="1800" dirty="0">
              <a:effectLst/>
              <a:latin typeface="Times New Roman" panose="02020603050405020304" pitchFamily="18" charset="0"/>
              <a:ea typeface="MS Mincho" panose="02020609040205080304" pitchFamily="49" charset="-128"/>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(Kim, 2017; Guerrero, 2017; Center for Substance Abuse Treatment, 2014)</a:t>
            </a:r>
          </a:p>
          <a:p>
            <a:pPr marL="0" marR="0" indent="0">
              <a:spcBef>
                <a:spcPts val="0"/>
              </a:spcBef>
              <a:spcAft>
                <a:spcPts val="0"/>
              </a:spcAft>
              <a:buNone/>
            </a:pPr>
            <a:endParaRPr lang="en-US" sz="1800" dirty="0">
              <a:effectLst/>
              <a:latin typeface="Times New Roman" panose="02020603050405020304" pitchFamily="18" charset="0"/>
              <a:ea typeface="MS Mincho" panose="02020609040205080304" pitchFamily="49" charset="-128"/>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 </a:t>
            </a:r>
          </a:p>
          <a:p>
            <a:pPr marL="0" marR="0" indent="0">
              <a:spcBef>
                <a:spcPts val="0"/>
              </a:spcBef>
              <a:spcAft>
                <a:spcPts val="0"/>
              </a:spcAft>
              <a:buNone/>
            </a:pPr>
            <a:r>
              <a:rPr lang="es-ES" sz="1800" dirty="0">
                <a:effectLst/>
                <a:latin typeface="Times New Roman" panose="02020603050405020304" pitchFamily="18" charset="0"/>
                <a:ea typeface="MS Mincho" panose="02020609040205080304" pitchFamily="49" charset="-128"/>
                <a:cs typeface="Times New Roman" panose="02020603050405020304" pitchFamily="18" charset="0"/>
              </a:rPr>
              <a:t>Lo, C. C., &amp; Cheng, T. C. (2012). </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Discrimination’s role in minority groups’ rates of substance-use disorder. The American Journal on Addictions, 21(2), 150–156. </a:t>
            </a:r>
            <a:r>
              <a:rPr lang="en-US" sz="1800" dirty="0">
                <a:effectLst/>
                <a:latin typeface="Times New Roman" panose="02020603050405020304" pitchFamily="18" charset="0"/>
                <a:ea typeface="MS Mincho" panose="02020609040205080304" pitchFamily="49" charset="-128"/>
                <a:cs typeface="Times New Roman" panose="02020603050405020304" pitchFamily="18" charset="0"/>
                <a:hlinkClick r:id="rId3"/>
              </a:rPr>
              <a:t>https://doi.org/10.1111/j.1521-0391.2011.00205.x</a:t>
            </a:r>
            <a:endParaRPr lang="en-US" sz="1800" dirty="0">
              <a:effectLst/>
              <a:latin typeface="Times New Roman" panose="02020603050405020304" pitchFamily="18" charset="0"/>
              <a:ea typeface="MS Mincho" panose="02020609040205080304" pitchFamily="49" charset="-128"/>
              <a:cs typeface="Times New Roman" panose="02020603050405020304" pitchFamily="18" charset="0"/>
            </a:endParaRPr>
          </a:p>
          <a:p>
            <a:pPr marL="0" marR="0" indent="0">
              <a:spcBef>
                <a:spcPts val="0"/>
              </a:spcBef>
              <a:spcAft>
                <a:spcPts val="0"/>
              </a:spcAft>
              <a:buNone/>
            </a:pPr>
            <a:endParaRPr lang="en-US" dirty="0">
              <a:latin typeface="Times New Roman" panose="02020603050405020304" pitchFamily="18" charset="0"/>
              <a:ea typeface="MS Mincho" panose="02020609040205080304" pitchFamily="49" charset="-128"/>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Office of National Drug Control Policy, Changing the Language of Addiction., 01/09/17.</a:t>
            </a:r>
          </a:p>
          <a:p>
            <a:pPr marL="0" marR="0" indent="0">
              <a:spcBef>
                <a:spcPts val="0"/>
              </a:spcBef>
              <a:spcAft>
                <a:spcPts val="0"/>
              </a:spcAft>
              <a:buNone/>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National Council for Behavioral Health, Language Matters, September 2015. </a:t>
            </a:r>
          </a:p>
          <a:p>
            <a:pPr marL="0" marR="0" indent="0">
              <a:spcBef>
                <a:spcPts val="0"/>
              </a:spcBef>
              <a:spcAft>
                <a:spcPts val="0"/>
              </a:spcAft>
              <a:buNone/>
            </a:pPr>
            <a:endParaRPr lang="en-US" dirty="0">
              <a:latin typeface="Times New Roman" panose="02020603050405020304" pitchFamily="18" charset="0"/>
              <a:ea typeface="MS Mincho" panose="02020609040205080304" pitchFamily="49" charset="-128"/>
              <a:cs typeface="Times New Roman" panose="02020603050405020304" pitchFamily="18" charset="0"/>
            </a:endParaRPr>
          </a:p>
          <a:p>
            <a:pPr marL="0" indent="0">
              <a:spcBef>
                <a:spcPts val="0"/>
              </a:spcBef>
              <a:buNone/>
            </a:pPr>
            <a:r>
              <a:rPr lang="en-US" dirty="0">
                <a:latin typeface="Times New Roman" panose="02020603050405020304" pitchFamily="18" charset="0"/>
                <a:cs typeface="Times New Roman" panose="02020603050405020304" pitchFamily="18" charset="0"/>
              </a:rPr>
              <a:t>www.samhsa.gov</a:t>
            </a:r>
          </a:p>
          <a:p>
            <a:pPr marL="0" marR="0" indent="0">
              <a:spcBef>
                <a:spcPts val="0"/>
              </a:spcBef>
              <a:spcAft>
                <a:spcPts val="0"/>
              </a:spcAft>
              <a:buNone/>
            </a:pP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indent="0">
              <a:spcBef>
                <a:spcPts val="0"/>
              </a:spcBef>
              <a:spcAft>
                <a:spcPts val="0"/>
              </a:spcAft>
              <a:buNone/>
            </a:pP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indent="0">
              <a:spcBef>
                <a:spcPts val="0"/>
              </a:spcBef>
              <a:spcAft>
                <a:spcPts val="0"/>
              </a:spcAft>
              <a:buNone/>
            </a:pP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0" marR="0" indent="0">
              <a:spcBef>
                <a:spcPts val="0"/>
              </a:spcBef>
              <a:spcAft>
                <a:spcPts val="0"/>
              </a:spcAft>
              <a:buNone/>
            </a:pP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endParaRPr lang="en-US" dirty="0"/>
          </a:p>
        </p:txBody>
      </p:sp>
    </p:spTree>
    <p:extLst>
      <p:ext uri="{BB962C8B-B14F-4D97-AF65-F5344CB8AC3E}">
        <p14:creationId xmlns:p14="http://schemas.microsoft.com/office/powerpoint/2010/main" val="2979317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01B1A260-8A72-4E08-82CC-DB3DB0A49F3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12192000" cy="6867027"/>
            <a:chOff x="0" y="-2373"/>
            <a:chExt cx="12192000" cy="6867027"/>
          </a:xfrm>
        </p:grpSpPr>
        <p:sp>
          <p:nvSpPr>
            <p:cNvPr id="12" name="Rectangle 11">
              <a:extLst>
                <a:ext uri="{FF2B5EF4-FFF2-40B4-BE49-F238E27FC236}">
                  <a16:creationId xmlns:a16="http://schemas.microsoft.com/office/drawing/2014/main" id="{F5EE446B-EFB2-4F6A-AC6E-936E92DB5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a:extLst>
                <a:ext uri="{FF2B5EF4-FFF2-40B4-BE49-F238E27FC236}">
                  <a16:creationId xmlns:a16="http://schemas.microsoft.com/office/drawing/2014/main" id="{3483BA79-FCF5-4852-AF0E-CA634727E3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A2630BA5-8A74-4D0A-BB80-42BB6E2D0C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BD6109B2-DB31-43CB-950B-AB02BC17CF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4F4C0381-B807-4F22-9362-4CF1EA4ED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a:extLst>
                <a:ext uri="{FF2B5EF4-FFF2-40B4-BE49-F238E27FC236}">
                  <a16:creationId xmlns:a16="http://schemas.microsoft.com/office/drawing/2014/main" id="{32DC58E5-A2AB-4AF3-BFDC-51F45B859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5A82E722-60BE-4C4A-93FB-ED5C9D25F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9" name="Freeform 5">
              <a:extLst>
                <a:ext uri="{FF2B5EF4-FFF2-40B4-BE49-F238E27FC236}">
                  <a16:creationId xmlns:a16="http://schemas.microsoft.com/office/drawing/2014/main" id="{BD917B57-2D0B-49F7-99D0-3E0D111382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a:extLst>
                <a:ext uri="{FF2B5EF4-FFF2-40B4-BE49-F238E27FC236}">
                  <a16:creationId xmlns:a16="http://schemas.microsoft.com/office/drawing/2014/main" id="{ED29444E-A895-4493-BEBA-CBD61CF47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1" name="Freeform 5">
              <a:extLst>
                <a:ext uri="{FF2B5EF4-FFF2-40B4-BE49-F238E27FC236}">
                  <a16:creationId xmlns:a16="http://schemas.microsoft.com/office/drawing/2014/main" id="{9237B3E9-B2D7-4C20-930D-6FD74FFB5C1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4" name="Footer Placeholder 3">
            <a:extLst>
              <a:ext uri="{FF2B5EF4-FFF2-40B4-BE49-F238E27FC236}">
                <a16:creationId xmlns:a16="http://schemas.microsoft.com/office/drawing/2014/main" id="{27AE76F6-0CAF-4F8B-B79D-59FB98C6173A}"/>
              </a:ext>
            </a:extLst>
          </p:cNvPr>
          <p:cNvSpPr>
            <a:spLocks noGrp="1"/>
          </p:cNvSpPr>
          <p:nvPr>
            <p:ph type="ftr" sz="quarter" idx="11"/>
          </p:nvPr>
        </p:nvSpPr>
        <p:spPr>
          <a:xfrm>
            <a:off x="528358" y="6391838"/>
            <a:ext cx="3859795" cy="304801"/>
          </a:xfrm>
        </p:spPr>
        <p:txBody>
          <a:bodyPr>
            <a:normAutofit/>
          </a:bodyPr>
          <a:lstStyle/>
          <a:p>
            <a:pPr>
              <a:spcAft>
                <a:spcPts val="600"/>
              </a:spcAft>
            </a:pPr>
            <a:r>
              <a:rPr lang="en-US"/>
              <a:t>www.SAMHSA.gov</a:t>
            </a:r>
          </a:p>
        </p:txBody>
      </p:sp>
      <p:sp>
        <p:nvSpPr>
          <p:cNvPr id="3" name="Content Placeholder 2">
            <a:extLst>
              <a:ext uri="{FF2B5EF4-FFF2-40B4-BE49-F238E27FC236}">
                <a16:creationId xmlns:a16="http://schemas.microsoft.com/office/drawing/2014/main" id="{9A934CCA-6DC2-4082-BE8E-F9208B22B6F0}"/>
              </a:ext>
            </a:extLst>
          </p:cNvPr>
          <p:cNvSpPr>
            <a:spLocks noGrp="1"/>
          </p:cNvSpPr>
          <p:nvPr>
            <p:ph idx="1"/>
          </p:nvPr>
        </p:nvSpPr>
        <p:spPr>
          <a:xfrm>
            <a:off x="5290077" y="702592"/>
            <a:ext cx="5502614" cy="5954325"/>
          </a:xfrm>
        </p:spPr>
        <p:txBody>
          <a:bodyPr anchor="ctr">
            <a:normAutofit/>
          </a:bodyPr>
          <a:lstStyle/>
          <a:p>
            <a:pPr algn="just">
              <a:buFont typeface="Wingdings" panose="05000000000000000000" pitchFamily="2" charset="2"/>
              <a:buChar char="q"/>
            </a:pPr>
            <a:r>
              <a:rPr lang="en-US" sz="2000" dirty="0"/>
              <a:t>Black/African Americans had the highest increase in overdose death rates for opioid deaths involving synthetic opioids like fentanyl and fentanyl analogs.</a:t>
            </a:r>
            <a:endParaRPr lang="en-US" sz="2200" dirty="0"/>
          </a:p>
          <a:p>
            <a:pPr marL="400050" algn="just">
              <a:buFont typeface="Wingdings" panose="05000000000000000000" pitchFamily="2" charset="2"/>
              <a:buChar char="q"/>
            </a:pPr>
            <a:endParaRPr lang="en-US" sz="2000" dirty="0"/>
          </a:p>
          <a:p>
            <a:pPr algn="just">
              <a:buFont typeface="Wingdings" panose="05000000000000000000" pitchFamily="2" charset="2"/>
              <a:buChar char="q"/>
            </a:pPr>
            <a:r>
              <a:rPr lang="en-US" sz="2000" dirty="0"/>
              <a:t>1.2 million non-Hispanic Blacks and 10.3 million people nationally, aged 12 and older, were estimated to have had opioid misuse in the past year. </a:t>
            </a:r>
          </a:p>
          <a:p>
            <a:pPr algn="just">
              <a:buFont typeface="Wingdings" panose="05000000000000000000" pitchFamily="2" charset="2"/>
              <a:buChar char="q"/>
            </a:pPr>
            <a:endParaRPr lang="en-US" sz="2000" dirty="0"/>
          </a:p>
          <a:p>
            <a:pPr algn="just">
              <a:buFont typeface="Wingdings" panose="05000000000000000000" pitchFamily="2" charset="2"/>
              <a:buChar char="q"/>
            </a:pPr>
            <a:r>
              <a:rPr lang="en-US" sz="2000" dirty="0"/>
              <a:t>In 2017, among non-Hispanic Blacks the opioid-related overdose death rate was 12.9 deaths per 100,000 people. It was the third highest opioid-related overdose death rate compared to other race/ ethnicities.</a:t>
            </a:r>
          </a:p>
          <a:p>
            <a:endParaRPr lang="en-US" sz="2000" dirty="0"/>
          </a:p>
        </p:txBody>
      </p:sp>
      <p:sp>
        <p:nvSpPr>
          <p:cNvPr id="22" name="Title 3">
            <a:extLst>
              <a:ext uri="{FF2B5EF4-FFF2-40B4-BE49-F238E27FC236}">
                <a16:creationId xmlns:a16="http://schemas.microsoft.com/office/drawing/2014/main" id="{325E65FF-2EF6-43C9-8F0B-65B485A62C95}"/>
              </a:ext>
            </a:extLst>
          </p:cNvPr>
          <p:cNvSpPr>
            <a:spLocks noGrp="1"/>
          </p:cNvSpPr>
          <p:nvPr>
            <p:ph type="title"/>
          </p:nvPr>
        </p:nvSpPr>
        <p:spPr>
          <a:xfrm>
            <a:off x="1557523" y="865659"/>
            <a:ext cx="3342442" cy="4596794"/>
          </a:xfrm>
        </p:spPr>
        <p:txBody>
          <a:bodyPr anchor="ctr">
            <a:normAutofit/>
          </a:bodyPr>
          <a:lstStyle/>
          <a:p>
            <a:r>
              <a:rPr lang="en-US" b="1">
                <a:solidFill>
                  <a:srgbClr val="EBEBEB"/>
                </a:solidFill>
              </a:rPr>
              <a:t>The Problem</a:t>
            </a:r>
          </a:p>
        </p:txBody>
      </p:sp>
    </p:spTree>
    <p:extLst>
      <p:ext uri="{BB962C8B-B14F-4D97-AF65-F5344CB8AC3E}">
        <p14:creationId xmlns:p14="http://schemas.microsoft.com/office/powerpoint/2010/main" val="2786858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6FE22-9E4C-1B41-B9CB-513B4433A5FB}"/>
              </a:ext>
            </a:extLst>
          </p:cNvPr>
          <p:cNvSpPr>
            <a:spLocks noGrp="1"/>
          </p:cNvSpPr>
          <p:nvPr>
            <p:ph type="title"/>
          </p:nvPr>
        </p:nvSpPr>
        <p:spPr/>
        <p:txBody>
          <a:bodyPr/>
          <a:lstStyle/>
          <a:p>
            <a:pPr algn="ctr"/>
            <a:r>
              <a:rPr lang="en-US" b="1" dirty="0"/>
              <a:t>Stigma</a:t>
            </a:r>
            <a:endParaRPr lang="en-US" dirty="0"/>
          </a:p>
        </p:txBody>
      </p:sp>
      <p:sp>
        <p:nvSpPr>
          <p:cNvPr id="6" name="Content Placeholder 5">
            <a:extLst>
              <a:ext uri="{FF2B5EF4-FFF2-40B4-BE49-F238E27FC236}">
                <a16:creationId xmlns:a16="http://schemas.microsoft.com/office/drawing/2014/main" id="{76DF6CF1-58DF-0B4D-9624-96B00F17024A}"/>
              </a:ext>
            </a:extLst>
          </p:cNvPr>
          <p:cNvSpPr>
            <a:spLocks noGrp="1"/>
          </p:cNvSpPr>
          <p:nvPr>
            <p:ph idx="1"/>
          </p:nvPr>
        </p:nvSpPr>
        <p:spPr>
          <a:xfrm>
            <a:off x="2579082" y="2638179"/>
            <a:ext cx="6706320" cy="2349361"/>
          </a:xfrm>
          <a:prstGeom prst="rect">
            <a:avLst/>
          </a:prstGeom>
        </p:spPr>
        <p:txBody>
          <a:bodyPr wrap="square">
            <a:spAutoFit/>
          </a:bodyPr>
          <a:lstStyle/>
          <a:p>
            <a:endParaRPr lang="en-US" dirty="0">
              <a:solidFill>
                <a:schemeClr val="tx1"/>
              </a:solidFill>
              <a:latin typeface="+mj-lt"/>
            </a:endParaRPr>
          </a:p>
          <a:p>
            <a:pPr algn="just"/>
            <a:endParaRPr lang="en-US" sz="1600" dirty="0">
              <a:solidFill>
                <a:schemeClr val="tx1"/>
              </a:solidFill>
              <a:latin typeface="+mj-lt"/>
            </a:endParaRPr>
          </a:p>
          <a:p>
            <a:pPr algn="just">
              <a:buFont typeface="Wingdings" panose="05000000000000000000" pitchFamily="2" charset="2"/>
              <a:buChar char="q"/>
            </a:pPr>
            <a:r>
              <a:rPr lang="en-US" sz="2400" dirty="0">
                <a:solidFill>
                  <a:schemeClr val="tx1"/>
                </a:solidFill>
                <a:latin typeface="+mj-lt"/>
              </a:rPr>
              <a:t>Dehumanization of the individual based on their social identity or participation in a negative or an undesirable social category. </a:t>
            </a:r>
          </a:p>
        </p:txBody>
      </p:sp>
      <p:sp>
        <p:nvSpPr>
          <p:cNvPr id="5" name="Text Placeholder 4">
            <a:extLst>
              <a:ext uri="{FF2B5EF4-FFF2-40B4-BE49-F238E27FC236}">
                <a16:creationId xmlns:a16="http://schemas.microsoft.com/office/drawing/2014/main" id="{72B87C7F-9CC5-CB4E-A9B9-D4A89AA823AE}"/>
              </a:ext>
            </a:extLst>
          </p:cNvPr>
          <p:cNvSpPr>
            <a:spLocks noGrp="1"/>
          </p:cNvSpPr>
          <p:nvPr>
            <p:ph type="body" sz="quarter" idx="4294967295"/>
          </p:nvPr>
        </p:nvSpPr>
        <p:spPr>
          <a:xfrm>
            <a:off x="1524000" y="5791200"/>
            <a:ext cx="8229600" cy="609600"/>
          </a:xfrm>
          <a:prstGeom prst="rect">
            <a:avLst/>
          </a:prstGeom>
        </p:spPr>
        <p:txBody>
          <a:bodyPr/>
          <a:lstStyle/>
          <a:p>
            <a:pPr marL="0" indent="0">
              <a:buNone/>
            </a:pPr>
            <a:r>
              <a:rPr lang="en-US" sz="1400" dirty="0">
                <a:solidFill>
                  <a:prstClr val="white"/>
                </a:solidFill>
                <a:latin typeface="Helvetica" panose="020B0604020202020204" pitchFamily="34" charset="0"/>
              </a:rPr>
              <a:t>Ervin Goffman, </a:t>
            </a:r>
            <a:r>
              <a:rPr lang="en-US" sz="1400" u="sng" dirty="0">
                <a:solidFill>
                  <a:prstClr val="white"/>
                </a:solidFill>
                <a:latin typeface="Helvetica" panose="020B0604020202020204" pitchFamily="34" charset="0"/>
              </a:rPr>
              <a:t>Stigma: Notes on the Management of a Spoiled Identity.</a:t>
            </a:r>
            <a:r>
              <a:rPr lang="en-US" sz="1400" dirty="0">
                <a:solidFill>
                  <a:prstClr val="white"/>
                </a:solidFill>
                <a:latin typeface="Helvetica" panose="020B0604020202020204" pitchFamily="34" charset="0"/>
              </a:rPr>
              <a:t> 1963</a:t>
            </a:r>
            <a:endParaRPr lang="en-US" sz="1400" dirty="0"/>
          </a:p>
        </p:txBody>
      </p:sp>
    </p:spTree>
    <p:extLst>
      <p:ext uri="{BB962C8B-B14F-4D97-AF65-F5344CB8AC3E}">
        <p14:creationId xmlns:p14="http://schemas.microsoft.com/office/powerpoint/2010/main" val="4066965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C7886-D591-430C-9090-B3C8B1988419}"/>
              </a:ext>
            </a:extLst>
          </p:cNvPr>
          <p:cNvSpPr>
            <a:spLocks noGrp="1"/>
          </p:cNvSpPr>
          <p:nvPr>
            <p:ph type="title"/>
          </p:nvPr>
        </p:nvSpPr>
        <p:spPr>
          <a:xfrm>
            <a:off x="1857567" y="1086789"/>
            <a:ext cx="8761413" cy="706964"/>
          </a:xfrm>
        </p:spPr>
        <p:txBody>
          <a:bodyPr/>
          <a:lstStyle/>
          <a:p>
            <a:pPr algn="ctr"/>
            <a:r>
              <a:rPr lang="en-US" b="1" dirty="0"/>
              <a:t>Personal Stigma’s</a:t>
            </a:r>
          </a:p>
        </p:txBody>
      </p:sp>
      <p:sp>
        <p:nvSpPr>
          <p:cNvPr id="3" name="Content Placeholder 2">
            <a:extLst>
              <a:ext uri="{FF2B5EF4-FFF2-40B4-BE49-F238E27FC236}">
                <a16:creationId xmlns:a16="http://schemas.microsoft.com/office/drawing/2014/main" id="{F47476FA-380A-4F34-A1EB-1ED1F934F5D7}"/>
              </a:ext>
            </a:extLst>
          </p:cNvPr>
          <p:cNvSpPr>
            <a:spLocks noGrp="1"/>
          </p:cNvSpPr>
          <p:nvPr>
            <p:ph idx="1"/>
          </p:nvPr>
        </p:nvSpPr>
        <p:spPr>
          <a:xfrm>
            <a:off x="1268078" y="2354911"/>
            <a:ext cx="9940392" cy="3416300"/>
          </a:xfrm>
        </p:spPr>
        <p:txBody>
          <a:bodyPr>
            <a:noAutofit/>
          </a:bodyPr>
          <a:lstStyle/>
          <a:p>
            <a:pPr algn="just">
              <a:buFont typeface="Wingdings" panose="05000000000000000000" pitchFamily="2" charset="2"/>
              <a:buChar char="q"/>
            </a:pPr>
            <a:r>
              <a:rPr lang="en-US" sz="2400" b="0" i="0" dirty="0">
                <a:solidFill>
                  <a:srgbClr val="3E3D40"/>
                </a:solidFill>
                <a:effectLst/>
              </a:rPr>
              <a:t>Mental health stigma, particularly personal stigma, is important because those who hold stigma beliefs are less willing to obtain the needed treatment . </a:t>
            </a:r>
          </a:p>
          <a:p>
            <a:pPr algn="just">
              <a:buFont typeface="Wingdings" panose="05000000000000000000" pitchFamily="2" charset="2"/>
              <a:buChar char="q"/>
            </a:pPr>
            <a:endParaRPr lang="en-US" sz="2400" b="0" i="0" dirty="0">
              <a:solidFill>
                <a:srgbClr val="3E3D40"/>
              </a:solidFill>
              <a:effectLst/>
            </a:endParaRPr>
          </a:p>
          <a:p>
            <a:pPr algn="just">
              <a:buFont typeface="Wingdings" panose="05000000000000000000" pitchFamily="2" charset="2"/>
              <a:buChar char="q"/>
            </a:pPr>
            <a:r>
              <a:rPr lang="en-US" sz="2400" b="0" i="0" dirty="0">
                <a:solidFill>
                  <a:srgbClr val="3E3D40"/>
                </a:solidFill>
                <a:effectLst/>
              </a:rPr>
              <a:t>Often due to stigma, individuals will avoid treatment until the disorder is nearly incapacitating. </a:t>
            </a:r>
          </a:p>
          <a:p>
            <a:pPr algn="just">
              <a:buFont typeface="Wingdings" panose="05000000000000000000" pitchFamily="2" charset="2"/>
              <a:buChar char="q"/>
            </a:pPr>
            <a:endParaRPr lang="en-US" sz="2400" b="0" i="0" dirty="0">
              <a:solidFill>
                <a:srgbClr val="3E3D40"/>
              </a:solidFill>
              <a:effectLst/>
            </a:endParaRPr>
          </a:p>
          <a:p>
            <a:pPr algn="just">
              <a:buFont typeface="Wingdings" panose="05000000000000000000" pitchFamily="2" charset="2"/>
              <a:buChar char="q"/>
            </a:pPr>
            <a:r>
              <a:rPr lang="en-US" sz="2400" b="0" i="0" dirty="0">
                <a:solidFill>
                  <a:srgbClr val="3E3D40"/>
                </a:solidFill>
                <a:effectLst/>
              </a:rPr>
              <a:t>This avoidance is particularly pronounced in members of ethnic minority groups because they are less likely to seek mental health treatment than those of European Americans.</a:t>
            </a:r>
          </a:p>
        </p:txBody>
      </p:sp>
    </p:spTree>
    <p:extLst>
      <p:ext uri="{BB962C8B-B14F-4D97-AF65-F5344CB8AC3E}">
        <p14:creationId xmlns:p14="http://schemas.microsoft.com/office/powerpoint/2010/main" val="3752299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F08A9-3C45-4F13-8F8A-4B4CCB34DF0B}"/>
              </a:ext>
            </a:extLst>
          </p:cNvPr>
          <p:cNvSpPr>
            <a:spLocks noGrp="1"/>
          </p:cNvSpPr>
          <p:nvPr>
            <p:ph type="title"/>
          </p:nvPr>
        </p:nvSpPr>
        <p:spPr/>
        <p:txBody>
          <a:bodyPr/>
          <a:lstStyle/>
          <a:p>
            <a:pPr algn="ctr"/>
            <a:r>
              <a:rPr lang="en-US" b="1" dirty="0"/>
              <a:t>Common Personal Stigma's</a:t>
            </a:r>
          </a:p>
        </p:txBody>
      </p:sp>
      <p:sp>
        <p:nvSpPr>
          <p:cNvPr id="3" name="Content Placeholder 2">
            <a:extLst>
              <a:ext uri="{FF2B5EF4-FFF2-40B4-BE49-F238E27FC236}">
                <a16:creationId xmlns:a16="http://schemas.microsoft.com/office/drawing/2014/main" id="{4CC96239-88FB-4A24-9E2D-56787689DEF3}"/>
              </a:ext>
            </a:extLst>
          </p:cNvPr>
          <p:cNvSpPr>
            <a:spLocks noGrp="1"/>
          </p:cNvSpPr>
          <p:nvPr>
            <p:ph idx="1"/>
          </p:nvPr>
        </p:nvSpPr>
        <p:spPr>
          <a:xfrm>
            <a:off x="1715294" y="2805517"/>
            <a:ext cx="8761412" cy="3416300"/>
          </a:xfrm>
        </p:spPr>
        <p:txBody>
          <a:bodyPr>
            <a:normAutofit fontScale="92500" lnSpcReduction="20000"/>
          </a:bodyPr>
          <a:lstStyle/>
          <a:p>
            <a:pPr algn="just">
              <a:buFont typeface="Wingdings" panose="05000000000000000000" pitchFamily="2" charset="2"/>
              <a:buChar char="q"/>
            </a:pPr>
            <a:r>
              <a:rPr lang="en-US" sz="2800" b="0" i="0" dirty="0">
                <a:solidFill>
                  <a:srgbClr val="3E3D40"/>
                </a:solidFill>
                <a:effectLst/>
              </a:rPr>
              <a:t>Common stigma beliefs include that those with mental illness are dangerous, will not recover, and that their mental illness is their own fault. </a:t>
            </a:r>
          </a:p>
          <a:p>
            <a:pPr algn="just">
              <a:buFont typeface="Wingdings" panose="05000000000000000000" pitchFamily="2" charset="2"/>
              <a:buChar char="q"/>
            </a:pPr>
            <a:endParaRPr lang="en-US" sz="2800" dirty="0">
              <a:solidFill>
                <a:srgbClr val="3E3D40"/>
              </a:solidFill>
            </a:endParaRPr>
          </a:p>
          <a:p>
            <a:pPr algn="just">
              <a:buFont typeface="Wingdings" panose="05000000000000000000" pitchFamily="2" charset="2"/>
              <a:buChar char="q"/>
            </a:pPr>
            <a:r>
              <a:rPr lang="en-US" sz="2800" b="0" i="0" dirty="0">
                <a:solidFill>
                  <a:srgbClr val="3E3D40"/>
                </a:solidFill>
                <a:effectLst/>
              </a:rPr>
              <a:t>These types of beliefs can result in an assortment of negative consequences for those with mental illness such as low employment rates, poor and unsafe housing, as well as a reduction in the utilization of mental health care.</a:t>
            </a:r>
            <a:endParaRPr lang="en-US" sz="2800" dirty="0"/>
          </a:p>
          <a:p>
            <a:endParaRPr lang="en-US" dirty="0"/>
          </a:p>
        </p:txBody>
      </p:sp>
    </p:spTree>
    <p:extLst>
      <p:ext uri="{BB962C8B-B14F-4D97-AF65-F5344CB8AC3E}">
        <p14:creationId xmlns:p14="http://schemas.microsoft.com/office/powerpoint/2010/main" val="92393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557C5-1524-4C24-B4B9-EC2CFC0CCA0A}"/>
              </a:ext>
            </a:extLst>
          </p:cNvPr>
          <p:cNvSpPr>
            <a:spLocks noGrp="1"/>
          </p:cNvSpPr>
          <p:nvPr>
            <p:ph type="title"/>
          </p:nvPr>
        </p:nvSpPr>
        <p:spPr/>
        <p:txBody>
          <a:bodyPr/>
          <a:lstStyle/>
          <a:p>
            <a:pPr algn="ctr"/>
            <a:r>
              <a:rPr lang="en-US" b="1" dirty="0"/>
              <a:t>Personal Stigma's</a:t>
            </a:r>
          </a:p>
        </p:txBody>
      </p:sp>
      <p:sp>
        <p:nvSpPr>
          <p:cNvPr id="3" name="Content Placeholder 2">
            <a:extLst>
              <a:ext uri="{FF2B5EF4-FFF2-40B4-BE49-F238E27FC236}">
                <a16:creationId xmlns:a16="http://schemas.microsoft.com/office/drawing/2014/main" id="{8BC79546-6B7B-48BE-9A61-5388C9ADD604}"/>
              </a:ext>
            </a:extLst>
          </p:cNvPr>
          <p:cNvSpPr>
            <a:spLocks noGrp="1"/>
          </p:cNvSpPr>
          <p:nvPr>
            <p:ph idx="1"/>
          </p:nvPr>
        </p:nvSpPr>
        <p:spPr>
          <a:xfrm>
            <a:off x="1976809" y="2967293"/>
            <a:ext cx="8761412" cy="3416300"/>
          </a:xfrm>
        </p:spPr>
        <p:txBody>
          <a:bodyPr>
            <a:normAutofit fontScale="92500" lnSpcReduction="10000"/>
          </a:bodyPr>
          <a:lstStyle/>
          <a:p>
            <a:pPr algn="just">
              <a:buFont typeface="Wingdings" panose="05000000000000000000" pitchFamily="2" charset="2"/>
              <a:buChar char="q"/>
            </a:pPr>
            <a:r>
              <a:rPr lang="en-US" sz="2800" b="0" i="0" dirty="0">
                <a:solidFill>
                  <a:srgbClr val="3E3D40"/>
                </a:solidFill>
                <a:effectLst/>
              </a:rPr>
              <a:t>Further, we know that those who hold negative stigma beliefs may also have negative outcomes including the avoidance of treatment and poorer mental health.  </a:t>
            </a:r>
          </a:p>
          <a:p>
            <a:pPr algn="just">
              <a:buFont typeface="Wingdings" panose="05000000000000000000" pitchFamily="2" charset="2"/>
              <a:buChar char="q"/>
            </a:pPr>
            <a:endParaRPr lang="en-US" sz="2800" dirty="0">
              <a:solidFill>
                <a:srgbClr val="3E3D40"/>
              </a:solidFill>
            </a:endParaRPr>
          </a:p>
          <a:p>
            <a:pPr algn="just">
              <a:buFont typeface="Wingdings" panose="05000000000000000000" pitchFamily="2" charset="2"/>
              <a:buChar char="q"/>
            </a:pPr>
            <a:r>
              <a:rPr lang="en-US" sz="2800" b="0" i="0" dirty="0">
                <a:solidFill>
                  <a:srgbClr val="3E3D40"/>
                </a:solidFill>
                <a:effectLst/>
              </a:rPr>
              <a:t>Mental health stigma among African American and Latino college students is related to negative attitudes about treatment.</a:t>
            </a:r>
            <a:endParaRPr lang="en-US" sz="2800" dirty="0"/>
          </a:p>
        </p:txBody>
      </p:sp>
    </p:spTree>
    <p:extLst>
      <p:ext uri="{BB962C8B-B14F-4D97-AF65-F5344CB8AC3E}">
        <p14:creationId xmlns:p14="http://schemas.microsoft.com/office/powerpoint/2010/main" val="10677276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727</TotalTime>
  <Words>3185</Words>
  <Application>Microsoft Office PowerPoint</Application>
  <PresentationFormat>Widescreen</PresentationFormat>
  <Paragraphs>360</Paragraphs>
  <Slides>43</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43</vt:i4>
      </vt:variant>
    </vt:vector>
  </HeadingPairs>
  <TitlesOfParts>
    <vt:vector size="53" baseType="lpstr">
      <vt:lpstr>Arial</vt:lpstr>
      <vt:lpstr>Arimo</vt:lpstr>
      <vt:lpstr>Calibri</vt:lpstr>
      <vt:lpstr>Cambria</vt:lpstr>
      <vt:lpstr>Century Gothic</vt:lpstr>
      <vt:lpstr>Helvetica</vt:lpstr>
      <vt:lpstr>Times New Roman</vt:lpstr>
      <vt:lpstr>Wingdings</vt:lpstr>
      <vt:lpstr>Wingdings 3</vt:lpstr>
      <vt:lpstr>Ion Boardroom</vt:lpstr>
      <vt:lpstr>            Addressing Stigmas and Disparities in Minorities with Substance Use Disorder   </vt:lpstr>
      <vt:lpstr>Workshop Objectives</vt:lpstr>
      <vt:lpstr>The Problem</vt:lpstr>
      <vt:lpstr>The Problem</vt:lpstr>
      <vt:lpstr>The Problem</vt:lpstr>
      <vt:lpstr>Stigma</vt:lpstr>
      <vt:lpstr>Personal Stigma’s</vt:lpstr>
      <vt:lpstr>Common Personal Stigma's</vt:lpstr>
      <vt:lpstr>Personal Stigma's</vt:lpstr>
      <vt:lpstr>Negative Attitudes</vt:lpstr>
      <vt:lpstr>Negative Affects</vt:lpstr>
      <vt:lpstr>Negative Affects</vt:lpstr>
      <vt:lpstr>African American Communities</vt:lpstr>
      <vt:lpstr>Background – Stigma</vt:lpstr>
      <vt:lpstr>Background – Stigma</vt:lpstr>
      <vt:lpstr>The Double Stigma</vt:lpstr>
      <vt:lpstr>Four Identified Types of Stigma</vt:lpstr>
      <vt:lpstr>PowerPoint Presentation</vt:lpstr>
      <vt:lpstr>Cultural Competency in  Substance Use Disorder Treatment</vt:lpstr>
      <vt:lpstr>Culturally Relevant Treatment</vt:lpstr>
      <vt:lpstr>Changing the Stigma Language in the DSM-V</vt:lpstr>
      <vt:lpstr>Person with a Substance Use Disorder </vt:lpstr>
      <vt:lpstr>Cultural Barriers to Addressing OUD</vt:lpstr>
      <vt:lpstr>Cultural Barriers to Addressing OUD</vt:lpstr>
      <vt:lpstr>Cultural Barriers</vt:lpstr>
      <vt:lpstr>Study</vt:lpstr>
      <vt:lpstr>Study</vt:lpstr>
      <vt:lpstr>The Intervention Brother You are on My Mind</vt:lpstr>
      <vt:lpstr>The Intervention Brother You are on My Mind</vt:lpstr>
      <vt:lpstr>Community Stakeholders</vt:lpstr>
      <vt:lpstr>Beginning The Intervention</vt:lpstr>
      <vt:lpstr>Questions to Ponder</vt:lpstr>
      <vt:lpstr>Common Misconceptions of Participants </vt:lpstr>
      <vt:lpstr> What to Say: The Conversation </vt:lpstr>
      <vt:lpstr>What to Say: The Conversation</vt:lpstr>
      <vt:lpstr>What Not to Say: The Conversation</vt:lpstr>
      <vt:lpstr>PowerPoint Presentation</vt:lpstr>
      <vt:lpstr>Language matters</vt:lpstr>
      <vt:lpstr>Language matters</vt:lpstr>
      <vt:lpstr>Key Points of What We Found</vt:lpstr>
      <vt:lpstr>What We Found</vt:lpstr>
      <vt:lpstr>Questions &amp; Comments?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Brother You’re On My Mind:  Train the Trainer           Sponsored By: The Ohio Counseling Association (OCA) Substance Use Disorders Professionals Interest Group</dc:title>
  <dc:creator>Martina Moore</dc:creator>
  <cp:lastModifiedBy>Dena Greer</cp:lastModifiedBy>
  <cp:revision>11</cp:revision>
  <cp:lastPrinted>1601-01-01T00:00:00Z</cp:lastPrinted>
  <dcterms:created xsi:type="dcterms:W3CDTF">2020-09-25T14:37:17Z</dcterms:created>
  <dcterms:modified xsi:type="dcterms:W3CDTF">2021-04-23T15:31:47Z</dcterms:modified>
</cp:coreProperties>
</file>